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7" r:id="rId4"/>
    <p:sldMasterId id="2147483660" r:id="rId5"/>
  </p:sldMasterIdLst>
  <p:notesMasterIdLst>
    <p:notesMasterId r:id="rId28"/>
  </p:notesMasterIdLst>
  <p:handoutMasterIdLst>
    <p:handoutMasterId r:id="rId29"/>
  </p:handoutMasterIdLst>
  <p:sldIdLst>
    <p:sldId id="272" r:id="rId6"/>
    <p:sldId id="374" r:id="rId7"/>
    <p:sldId id="2147478854" r:id="rId8"/>
    <p:sldId id="2147478863" r:id="rId9"/>
    <p:sldId id="2147478817" r:id="rId10"/>
    <p:sldId id="2147478844" r:id="rId11"/>
    <p:sldId id="2147478842" r:id="rId12"/>
    <p:sldId id="2147478824" r:id="rId13"/>
    <p:sldId id="2147478845" r:id="rId14"/>
    <p:sldId id="2147478862" r:id="rId15"/>
    <p:sldId id="2147478796" r:id="rId16"/>
    <p:sldId id="261" r:id="rId17"/>
    <p:sldId id="271" r:id="rId18"/>
    <p:sldId id="2147478848" r:id="rId19"/>
    <p:sldId id="2147478864" r:id="rId20"/>
    <p:sldId id="2147478855" r:id="rId21"/>
    <p:sldId id="2147478857" r:id="rId22"/>
    <p:sldId id="2147478856" r:id="rId23"/>
    <p:sldId id="2147478858" r:id="rId24"/>
    <p:sldId id="2147478859" r:id="rId25"/>
    <p:sldId id="2147478860" r:id="rId26"/>
    <p:sldId id="214747886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E6B579D-8513-406E-A3C4-9EA25642A84B}">
          <p14:sldIdLst>
            <p14:sldId id="272"/>
            <p14:sldId id="374"/>
          </p14:sldIdLst>
        </p14:section>
        <p14:section name="Reliability Results on BaseCase" id="{996BD3DA-26F5-42B4-A3E1-CC5C904BD4AF}">
          <p14:sldIdLst>
            <p14:sldId id="2147478854"/>
            <p14:sldId id="2147478863"/>
          </p14:sldIdLst>
        </p14:section>
        <p14:section name="Additional Analysis - Preferred Option" id="{9D079278-C518-4250-BB1C-BA7970347E50}">
          <p14:sldIdLst>
            <p14:sldId id="2147478817"/>
            <p14:sldId id="2147478844"/>
            <p14:sldId id="2147478842"/>
          </p14:sldIdLst>
        </p14:section>
        <p14:section name="ERCOT Recommended Option" id="{72491126-CD37-42DC-A0A3-EB5E2CA35953}">
          <p14:sldIdLst>
            <p14:sldId id="2147478824"/>
            <p14:sldId id="2147478845"/>
            <p14:sldId id="2147478862"/>
            <p14:sldId id="2147478796"/>
          </p14:sldIdLst>
        </p14:section>
        <p14:section name="Moving Forward" id="{A21236E9-C27F-4E63-A216-3E61FEBAB93D}">
          <p14:sldIdLst/>
        </p14:section>
        <p14:section name="Thank you!" id="{23D286EB-4A5F-4000-8397-A08BDC1C28B0}">
          <p14:sldIdLst>
            <p14:sldId id="261"/>
          </p14:sldIdLst>
        </p14:section>
        <p14:section name="Appendix" id="{C1140531-B23B-466D-91A4-BF85FE9845A4}">
          <p14:sldIdLst>
            <p14:sldId id="271"/>
            <p14:sldId id="2147478848"/>
            <p14:sldId id="2147478864"/>
            <p14:sldId id="2147478855"/>
            <p14:sldId id="2147478857"/>
            <p14:sldId id="2147478856"/>
            <p14:sldId id="2147478858"/>
            <p14:sldId id="2147478859"/>
            <p14:sldId id="2147478860"/>
            <p14:sldId id="21474788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G" userId="S::Gnanaprabhu.Gnanam@ercot.com::d03f8348-7b6f-4b0c-9d33-21c06bcfa775" providerId="AD"/>
  <p188:author id="{F62FE15F-B24D-923F-93DA-036D91E4413F}" name="Ahmed, Tanzila" initials="TA" userId="S::Tanzila.Ahmed@ercot.com::ea06b024-ef11-47eb-8d9d-0be56109653e" providerId="AD"/>
  <p188:author id="{CEFC3FB5-AC48-DF78-E8CC-2725B05A89E1}" name="Penti, Abishek" initials="AP" userId="S::Abishek.Penti@ercot.com::aecc7d55-d0ce-43f0-80b7-e0b0bbe3faf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890C58"/>
    <a:srgbClr val="FF8200"/>
    <a:srgbClr val="5B6770"/>
    <a:srgbClr val="FFBDBD"/>
    <a:srgbClr val="FFEEB9"/>
    <a:srgbClr val="AA0000"/>
    <a:srgbClr val="FFD1D1"/>
    <a:srgbClr val="279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97" d="100"/>
          <a:sy n="97" d="100"/>
        </p:scale>
        <p:origin x="1110" y="306"/>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5/15/2026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3326048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5938C-2AAC-6D18-203D-D2C172035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4FA72B-DD87-E214-B38C-7D2FA1D081AC}"/>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DD974FE3-2EE4-5AC6-B9B7-11D9E1EB43C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E606F4-CCD7-412D-94C5-F66C17DB5291}"/>
              </a:ext>
            </a:extLst>
          </p:cNvPr>
          <p:cNvSpPr>
            <a:spLocks noGrp="1"/>
          </p:cNvSpPr>
          <p:nvPr>
            <p:ph type="sldNum" sz="quarter" idx="5"/>
          </p:nvPr>
        </p:nvSpPr>
        <p:spPr/>
        <p:txBody>
          <a:bodyPr/>
          <a:lstStyle/>
          <a:p>
            <a:fld id="{F62AC51D-6DAA-4455-8EA7-D54B64909A85}" type="slidenum">
              <a:rPr lang="en-US" smtClean="0"/>
              <a:t>19</a:t>
            </a:fld>
            <a:endParaRPr lang="en-US"/>
          </a:p>
        </p:txBody>
      </p:sp>
    </p:spTree>
    <p:extLst>
      <p:ext uri="{BB962C8B-B14F-4D97-AF65-F5344CB8AC3E}">
        <p14:creationId xmlns:p14="http://schemas.microsoft.com/office/powerpoint/2010/main" val="3422793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CFBEB-C974-F712-171B-E4AFEC9C21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9C7DB0-A0D8-62D3-4D93-C5E37A549531}"/>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ACD1D6CB-F343-A06D-40BC-63535ABAD19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226B020-5918-0412-3161-495C27CFC0ED}"/>
              </a:ext>
            </a:extLst>
          </p:cNvPr>
          <p:cNvSpPr>
            <a:spLocks noGrp="1"/>
          </p:cNvSpPr>
          <p:nvPr>
            <p:ph type="sldNum" sz="quarter" idx="5"/>
          </p:nvPr>
        </p:nvSpPr>
        <p:spPr/>
        <p:txBody>
          <a:bodyPr/>
          <a:lstStyle/>
          <a:p>
            <a:fld id="{F62AC51D-6DAA-4455-8EA7-D54B64909A85}" type="slidenum">
              <a:rPr lang="en-US" smtClean="0"/>
              <a:t>20</a:t>
            </a:fld>
            <a:endParaRPr lang="en-US"/>
          </a:p>
        </p:txBody>
      </p:sp>
    </p:spTree>
    <p:extLst>
      <p:ext uri="{BB962C8B-B14F-4D97-AF65-F5344CB8AC3E}">
        <p14:creationId xmlns:p14="http://schemas.microsoft.com/office/powerpoint/2010/main" val="4108048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1D8F6-6A13-6262-0418-EB70C6C23C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04C6FB-BC28-A6AD-77C6-03A00EA08247}"/>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F2C9C662-3DAB-66B6-D05A-23AC2AF2C6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DC1E677-0DE3-8BCC-66EB-9DB1FF1D3B9B}"/>
              </a:ext>
            </a:extLst>
          </p:cNvPr>
          <p:cNvSpPr>
            <a:spLocks noGrp="1"/>
          </p:cNvSpPr>
          <p:nvPr>
            <p:ph type="sldNum" sz="quarter" idx="5"/>
          </p:nvPr>
        </p:nvSpPr>
        <p:spPr/>
        <p:txBody>
          <a:bodyPr/>
          <a:lstStyle/>
          <a:p>
            <a:fld id="{F62AC51D-6DAA-4455-8EA7-D54B64909A85}" type="slidenum">
              <a:rPr lang="en-US" smtClean="0"/>
              <a:t>21</a:t>
            </a:fld>
            <a:endParaRPr lang="en-US"/>
          </a:p>
        </p:txBody>
      </p:sp>
    </p:spTree>
    <p:extLst>
      <p:ext uri="{BB962C8B-B14F-4D97-AF65-F5344CB8AC3E}">
        <p14:creationId xmlns:p14="http://schemas.microsoft.com/office/powerpoint/2010/main" val="3344454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A2D78-011C-B116-0CC1-A274DFFFE4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7C4A90-3D82-6994-E742-D70D3A31EC30}"/>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2606E91C-14E6-C86F-3F88-DAECC619D51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BC79002-F628-B1F5-49F7-7A2B082743D5}"/>
              </a:ext>
            </a:extLst>
          </p:cNvPr>
          <p:cNvSpPr>
            <a:spLocks noGrp="1"/>
          </p:cNvSpPr>
          <p:nvPr>
            <p:ph type="sldNum" sz="quarter" idx="5"/>
          </p:nvPr>
        </p:nvSpPr>
        <p:spPr/>
        <p:txBody>
          <a:bodyPr/>
          <a:lstStyle/>
          <a:p>
            <a:fld id="{F62AC51D-6DAA-4455-8EA7-D54B64909A85}" type="slidenum">
              <a:rPr lang="en-US" smtClean="0"/>
              <a:t>22</a:t>
            </a:fld>
            <a:endParaRPr lang="en-US"/>
          </a:p>
        </p:txBody>
      </p:sp>
    </p:spTree>
    <p:extLst>
      <p:ext uri="{BB962C8B-B14F-4D97-AF65-F5344CB8AC3E}">
        <p14:creationId xmlns:p14="http://schemas.microsoft.com/office/powerpoint/2010/main" val="3192309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AF926-C1D4-0631-A947-51E16BCE54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F10108-2E94-488D-66AC-B0FB4169BC82}"/>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37658024-AA8F-8295-0926-76566C5A68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B3CC10-61E1-3CEB-554C-D12652EA27E1}"/>
              </a:ext>
            </a:extLst>
          </p:cNvPr>
          <p:cNvSpPr>
            <a:spLocks noGrp="1"/>
          </p:cNvSpPr>
          <p:nvPr>
            <p:ph type="sldNum" sz="quarter" idx="5"/>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4189267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94BC6D-B4C2-499C-B968-7B53BF050EFF}" type="slidenum">
              <a:rPr lang="en-US" smtClean="0"/>
              <a:t>9</a:t>
            </a:fld>
            <a:endParaRPr lang="en-US"/>
          </a:p>
        </p:txBody>
      </p:sp>
    </p:spTree>
    <p:extLst>
      <p:ext uri="{BB962C8B-B14F-4D97-AF65-F5344CB8AC3E}">
        <p14:creationId xmlns:p14="http://schemas.microsoft.com/office/powerpoint/2010/main" val="2060824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07DEA-97E2-EA74-C8C2-FED0EC8721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5B2908-5BF6-1FCB-6FFA-B704A635B0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D156CD-AB32-5C80-2B93-01D8698861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2C280F-D829-5582-4062-DDD5899DCD23}"/>
              </a:ext>
            </a:extLst>
          </p:cNvPr>
          <p:cNvSpPr>
            <a:spLocks noGrp="1"/>
          </p:cNvSpPr>
          <p:nvPr>
            <p:ph type="sldNum" sz="quarter" idx="5"/>
          </p:nvPr>
        </p:nvSpPr>
        <p:spPr/>
        <p:txBody>
          <a:bodyPr/>
          <a:lstStyle/>
          <a:p>
            <a:fld id="{3694BC6D-B4C2-499C-B968-7B53BF050EFF}" type="slidenum">
              <a:rPr lang="en-US" smtClean="0"/>
              <a:t>10</a:t>
            </a:fld>
            <a:endParaRPr lang="en-US"/>
          </a:p>
        </p:txBody>
      </p:sp>
    </p:spTree>
    <p:extLst>
      <p:ext uri="{BB962C8B-B14F-4D97-AF65-F5344CB8AC3E}">
        <p14:creationId xmlns:p14="http://schemas.microsoft.com/office/powerpoint/2010/main" val="2658654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8825-0DDA-B142-733D-06B4B8A44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DD955-BA76-D83E-16B2-8CFFD10BC0A4}"/>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84BA7C9C-1F6A-6EB6-4BD9-F9A40265BC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48ACA1-5456-F23E-2280-9190E3B64707}"/>
              </a:ext>
            </a:extLst>
          </p:cNvPr>
          <p:cNvSpPr>
            <a:spLocks noGrp="1"/>
          </p:cNvSpPr>
          <p:nvPr>
            <p:ph type="sldNum" sz="quarter" idx="5"/>
          </p:nvPr>
        </p:nvSpPr>
        <p:spPr/>
        <p:txBody>
          <a:bodyPr/>
          <a:lstStyle/>
          <a:p>
            <a:fld id="{F62AC51D-6DAA-4455-8EA7-D54B64909A85}" type="slidenum">
              <a:rPr lang="en-US" smtClean="0"/>
              <a:t>14</a:t>
            </a:fld>
            <a:endParaRPr lang="en-US"/>
          </a:p>
        </p:txBody>
      </p:sp>
    </p:spTree>
    <p:extLst>
      <p:ext uri="{BB962C8B-B14F-4D97-AF65-F5344CB8AC3E}">
        <p14:creationId xmlns:p14="http://schemas.microsoft.com/office/powerpoint/2010/main" val="3145875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A2114-749E-3DAE-6DE7-28B6DD5E9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ED5C1E-D63E-8DD8-12A1-F2C8C92BA50F}"/>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002E4D90-4101-A50B-31FC-945C0A6780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A64B9AC-0546-6FD8-7C9A-FA3A3EE5151B}"/>
              </a:ext>
            </a:extLst>
          </p:cNvPr>
          <p:cNvSpPr>
            <a:spLocks noGrp="1"/>
          </p:cNvSpPr>
          <p:nvPr>
            <p:ph type="sldNum" sz="quarter" idx="5"/>
          </p:nvPr>
        </p:nvSpPr>
        <p:spPr/>
        <p:txBody>
          <a:bodyPr/>
          <a:lstStyle/>
          <a:p>
            <a:fld id="{F62AC51D-6DAA-4455-8EA7-D54B64909A85}" type="slidenum">
              <a:rPr lang="en-US" smtClean="0"/>
              <a:t>15</a:t>
            </a:fld>
            <a:endParaRPr lang="en-US"/>
          </a:p>
        </p:txBody>
      </p:sp>
    </p:spTree>
    <p:extLst>
      <p:ext uri="{BB962C8B-B14F-4D97-AF65-F5344CB8AC3E}">
        <p14:creationId xmlns:p14="http://schemas.microsoft.com/office/powerpoint/2010/main" val="1144028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B69CE-F5F5-6068-CDCF-1106AD8D9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6A6FE3-2078-7615-2785-807006708E3F}"/>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A7BA1761-48C0-153C-013B-601D4FF22B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0FAC0B-F010-A143-0DBE-2081FCE7C179}"/>
              </a:ext>
            </a:extLst>
          </p:cNvPr>
          <p:cNvSpPr>
            <a:spLocks noGrp="1"/>
          </p:cNvSpPr>
          <p:nvPr>
            <p:ph type="sldNum" sz="quarter" idx="5"/>
          </p:nvPr>
        </p:nvSpPr>
        <p:spPr/>
        <p:txBody>
          <a:bodyPr/>
          <a:lstStyle/>
          <a:p>
            <a:fld id="{F62AC51D-6DAA-4455-8EA7-D54B64909A85}" type="slidenum">
              <a:rPr lang="en-US" smtClean="0"/>
              <a:t>16</a:t>
            </a:fld>
            <a:endParaRPr lang="en-US"/>
          </a:p>
        </p:txBody>
      </p:sp>
    </p:spTree>
    <p:extLst>
      <p:ext uri="{BB962C8B-B14F-4D97-AF65-F5344CB8AC3E}">
        <p14:creationId xmlns:p14="http://schemas.microsoft.com/office/powerpoint/2010/main" val="1124400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53DED-7F99-1A0E-B11D-5C5463BD54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8C5F1B-0778-6C31-D6B1-B9319A34A26A}"/>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35A85C1D-AE32-85C4-9CD5-BF8E1603D99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CA2FD3B-092C-B9E1-B2C2-2FDC8048EF7A}"/>
              </a:ext>
            </a:extLst>
          </p:cNvPr>
          <p:cNvSpPr>
            <a:spLocks noGrp="1"/>
          </p:cNvSpPr>
          <p:nvPr>
            <p:ph type="sldNum" sz="quarter" idx="5"/>
          </p:nvPr>
        </p:nvSpPr>
        <p:spPr/>
        <p:txBody>
          <a:bodyPr/>
          <a:lstStyle/>
          <a:p>
            <a:fld id="{F62AC51D-6DAA-4455-8EA7-D54B64909A85}" type="slidenum">
              <a:rPr lang="en-US" smtClean="0"/>
              <a:t>17</a:t>
            </a:fld>
            <a:endParaRPr lang="en-US"/>
          </a:p>
        </p:txBody>
      </p:sp>
    </p:spTree>
    <p:extLst>
      <p:ext uri="{BB962C8B-B14F-4D97-AF65-F5344CB8AC3E}">
        <p14:creationId xmlns:p14="http://schemas.microsoft.com/office/powerpoint/2010/main" val="359083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70C7E-0261-61EE-9C66-DEB161D74C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C3037F-2B2E-D0D2-D2EE-CB1300DF7DFD}"/>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B755B8E7-587E-001C-E2B1-20DCA698C92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FD423B2-4A17-DCE8-E702-60008A98AB54}"/>
              </a:ext>
            </a:extLst>
          </p:cNvPr>
          <p:cNvSpPr>
            <a:spLocks noGrp="1"/>
          </p:cNvSpPr>
          <p:nvPr>
            <p:ph type="sldNum" sz="quarter" idx="5"/>
          </p:nvPr>
        </p:nvSpPr>
        <p:spPr/>
        <p:txBody>
          <a:bodyPr/>
          <a:lstStyle/>
          <a:p>
            <a:fld id="{F62AC51D-6DAA-4455-8EA7-D54B64909A85}" type="slidenum">
              <a:rPr lang="en-US" smtClean="0"/>
              <a:t>18</a:t>
            </a:fld>
            <a:endParaRPr lang="en-US"/>
          </a:p>
        </p:txBody>
      </p:sp>
    </p:spTree>
    <p:extLst>
      <p:ext uri="{BB962C8B-B14F-4D97-AF65-F5344CB8AC3E}">
        <p14:creationId xmlns:p14="http://schemas.microsoft.com/office/powerpoint/2010/main" val="29335042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4073120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15,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15,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extLst>
    <p:ext uri="{DCECCB84-F9BA-43D5-87BE-67443E8EF086}">
      <p15:sldGuideLst xmlns:p15="http://schemas.microsoft.com/office/powerpoint/2012/main">
        <p15:guide id="1"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15,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15,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15,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A731D8E-76C7-4378-D70D-F28235989375}"/>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3" name="Footer Placeholder 3">
            <a:extLst>
              <a:ext uri="{FF2B5EF4-FFF2-40B4-BE49-F238E27FC236}">
                <a16:creationId xmlns:a16="http://schemas.microsoft.com/office/drawing/2014/main" id="{5DC4EEB7-7FF8-ADA5-D703-C42F640B8E0E}"/>
              </a:ext>
            </a:extLst>
          </p:cNvPr>
          <p:cNvSpPr>
            <a:spLocks noGrp="1"/>
          </p:cNvSpPr>
          <p:nvPr>
            <p:ph type="ftr" sz="quarter" idx="11"/>
          </p:nvPr>
        </p:nvSpPr>
        <p:spPr>
          <a:xfrm>
            <a:off x="533400" y="6356350"/>
            <a:ext cx="8010526" cy="365125"/>
          </a:xfrm>
        </p:spPr>
        <p:txBody>
          <a:bodyPr/>
          <a:lstStyle/>
          <a:p>
            <a:endParaRPr lang="en-US" dirty="0"/>
          </a:p>
        </p:txBody>
      </p:sp>
      <p:sp>
        <p:nvSpPr>
          <p:cNvPr id="14" name="Date Placeholder 2">
            <a:extLst>
              <a:ext uri="{FF2B5EF4-FFF2-40B4-BE49-F238E27FC236}">
                <a16:creationId xmlns:a16="http://schemas.microsoft.com/office/drawing/2014/main" id="{63A4F9EC-9B00-DD2E-4FD0-14835D177737}"/>
              </a:ext>
            </a:extLst>
          </p:cNvPr>
          <p:cNvSpPr>
            <a:spLocks noGrp="1"/>
          </p:cNvSpPr>
          <p:nvPr>
            <p:ph type="dt" sz="half" idx="10"/>
          </p:nvPr>
        </p:nvSpPr>
        <p:spPr>
          <a:xfrm>
            <a:off x="8716884" y="6356350"/>
            <a:ext cx="2773273" cy="365125"/>
          </a:xfrm>
        </p:spPr>
        <p:txBody>
          <a:bodyPr/>
          <a:lstStyle/>
          <a:p>
            <a:fld id="{4622DDF3-D449-4F98-B894-CB4D05D68FAC}" type="datetime4">
              <a:rPr lang="en-US" smtClean="0"/>
              <a:t>May 15, 2026</a:t>
            </a:fld>
            <a:endParaRPr lang="en-US" dirty="0"/>
          </a:p>
        </p:txBody>
      </p:sp>
      <p:sp>
        <p:nvSpPr>
          <p:cNvPr id="15" name="Slide Number Placeholder 4">
            <a:extLst>
              <a:ext uri="{FF2B5EF4-FFF2-40B4-BE49-F238E27FC236}">
                <a16:creationId xmlns:a16="http://schemas.microsoft.com/office/drawing/2014/main" id="{FB9B303E-051B-949A-B055-22AB9ACA34E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
        <p:nvSpPr>
          <p:cNvPr id="17" name="Text Placeholder 10">
            <a:extLst>
              <a:ext uri="{FF2B5EF4-FFF2-40B4-BE49-F238E27FC236}">
                <a16:creationId xmlns:a16="http://schemas.microsoft.com/office/drawing/2014/main" id="{E58C439B-7649-E629-EB56-7EBF6F33872B}"/>
              </a:ext>
            </a:extLst>
          </p:cNvPr>
          <p:cNvSpPr>
            <a:spLocks noGrp="1"/>
          </p:cNvSpPr>
          <p:nvPr>
            <p:ph type="body" sz="quarter" idx="16"/>
          </p:nvPr>
        </p:nvSpPr>
        <p:spPr>
          <a:xfrm>
            <a:off x="495300" y="1676400"/>
            <a:ext cx="111633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06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15,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2200" b="1" dirty="0"/>
            </a:lvl1pPr>
            <a:lvl2pPr marL="548640" indent="-182880">
              <a:buFont typeface="Arial" panose="020B0604020202020204" pitchFamily="34" charset="0"/>
              <a:buChar char="•"/>
              <a:defRPr lang="en-US" sz="1800" dirty="0"/>
            </a:lvl2pPr>
            <a:lvl3pPr>
              <a:defRPr lang="en-US" sz="1600" dirty="0"/>
            </a:lvl3pPr>
            <a:lvl4pPr>
              <a:defRPr lang="en-US" sz="1400" dirty="0"/>
            </a:lvl4pPr>
            <a:lvl5pPr>
              <a:defRPr lang="en-US" sz="12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15,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15,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5368159"/>
            <a:ext cx="11163298" cy="84801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200" dirty="0"/>
            </a:lvl4pPr>
            <a:lvl5pPr>
              <a:defRPr lang="en-US" sz="11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15,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436373" cy="26614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5181600"/>
            <a:ext cx="11163298" cy="1026695"/>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7" name="Table Placeholder 6">
            <a:extLst>
              <a:ext uri="{FF2B5EF4-FFF2-40B4-BE49-F238E27FC236}">
                <a16:creationId xmlns:a16="http://schemas.microsoft.com/office/drawing/2014/main" id="{5AA58058-5D6E-9039-C68D-B258F15F9642}"/>
              </a:ext>
            </a:extLst>
          </p:cNvPr>
          <p:cNvSpPr>
            <a:spLocks noGrp="1"/>
          </p:cNvSpPr>
          <p:nvPr>
            <p:ph type="tbl" sz="quarter" idx="17"/>
          </p:nvPr>
        </p:nvSpPr>
        <p:spPr>
          <a:xfrm>
            <a:off x="6035040" y="1654175"/>
            <a:ext cx="5623557" cy="2661486"/>
          </a:xfrm>
        </p:spPr>
        <p:txBody>
          <a:bodyPr/>
          <a:lstStyle/>
          <a:p>
            <a:endParaRPr lang="en-US"/>
          </a:p>
        </p:txBody>
      </p:sp>
    </p:spTree>
    <p:extLst>
      <p:ext uri="{BB962C8B-B14F-4D97-AF65-F5344CB8AC3E}">
        <p14:creationId xmlns:p14="http://schemas.microsoft.com/office/powerpoint/2010/main" val="2573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15,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15,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sv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81"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15,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5"/>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82" r:id="rId5"/>
    <p:sldLayoutId id="2147483664" r:id="rId6"/>
    <p:sldLayoutId id="2147483668" r:id="rId7"/>
    <p:sldLayoutId id="2147483669" r:id="rId8"/>
    <p:sldLayoutId id="2147483666" r:id="rId9"/>
    <p:sldLayoutId id="2147483675" r:id="rId10"/>
    <p:sldLayoutId id="2147483679" r:id="rId11"/>
    <p:sldLayoutId id="2147483676" r:id="rId12"/>
    <p:sldLayoutId id="2147483680"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1056" userDrawn="1">
          <p15:clr>
            <a:srgbClr val="F26B43"/>
          </p15:clr>
        </p15:guide>
        <p15:guide id="7" orient="horz" pos="2260" userDrawn="1">
          <p15:clr>
            <a:srgbClr val="F26B43"/>
          </p15:clr>
        </p15:guide>
        <p15:guide id="8"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hyperlink" Target="mailto:Gnanaprabhu.Gnanam@ercot.com"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5045424" y="1855786"/>
            <a:ext cx="6316168" cy="4604008"/>
          </a:xfrm>
        </p:spPr>
        <p:txBody>
          <a:bodyPr/>
          <a:lstStyle/>
          <a:p>
            <a:pPr>
              <a:lnSpc>
                <a:spcPct val="100000"/>
              </a:lnSpc>
              <a:spcBef>
                <a:spcPts val="300"/>
              </a:spcBef>
              <a:spcAft>
                <a:spcPts val="300"/>
              </a:spcAft>
              <a:defRPr/>
            </a:pPr>
            <a:r>
              <a:rPr lang="en-US" sz="2400" dirty="0">
                <a:solidFill>
                  <a:schemeClr val="tx2"/>
                </a:solidFill>
              </a:rPr>
              <a:t>Oncor Electric Delivery Company LLC (Oncor) and LCRA Transmission Services Corporation (LCRA TSC) – Muscovy and Voss Lake 345/138-kV Project (25RPG009) </a:t>
            </a:r>
            <a:br>
              <a:rPr lang="en-US" sz="2800" dirty="0">
                <a:solidFill>
                  <a:schemeClr val="tx2"/>
                </a:solidFill>
              </a:rPr>
            </a:br>
            <a:br>
              <a:rPr lang="en-US" sz="1400" b="0" dirty="0"/>
            </a:br>
            <a:br>
              <a:rPr lang="en-US" sz="1400" b="0" dirty="0"/>
            </a:br>
            <a:br>
              <a:rPr lang="en-US" sz="1400" b="0" dirty="0"/>
            </a:br>
            <a:r>
              <a:rPr lang="en-US" b="0" i="1" dirty="0"/>
              <a:t>Prabhu Gnanam</a:t>
            </a:r>
            <a:br>
              <a:rPr lang="en-US" b="0" i="1" dirty="0"/>
            </a:br>
            <a:r>
              <a:rPr lang="en-US" b="0" i="1" dirty="0"/>
              <a:t>Director, Grid Planning</a:t>
            </a:r>
            <a:br>
              <a:rPr lang="en-US" b="0" i="1" dirty="0"/>
            </a:br>
            <a:br>
              <a:rPr lang="en-US" b="0" i="1" dirty="0"/>
            </a:br>
            <a:r>
              <a:rPr lang="en-US" sz="1800" b="0" dirty="0"/>
              <a:t>Technical Advisory Committee Meeting</a:t>
            </a:r>
            <a:br>
              <a:rPr lang="en-US" sz="1800" b="0" dirty="0"/>
            </a:br>
            <a:r>
              <a:rPr lang="en-US" sz="1600" b="0" dirty="0"/>
              <a:t>May 19, 2026</a:t>
            </a:r>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64027-4D0D-EE6B-54E2-F8AC7CEE4F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A0C9FA-CAA4-9777-A6FD-9BBB7B7A7452}"/>
              </a:ext>
            </a:extLst>
          </p:cNvPr>
          <p:cNvSpPr>
            <a:spLocks noGrp="1"/>
          </p:cNvSpPr>
          <p:nvPr>
            <p:ph type="title"/>
          </p:nvPr>
        </p:nvSpPr>
        <p:spPr/>
        <p:txBody>
          <a:bodyPr/>
          <a:lstStyle/>
          <a:p>
            <a:r>
              <a:rPr lang="en-US" dirty="0"/>
              <a:t>ERCOT Recommendation (cont.)</a:t>
            </a:r>
          </a:p>
        </p:txBody>
      </p:sp>
      <p:sp>
        <p:nvSpPr>
          <p:cNvPr id="5" name="Slide Number Placeholder 4">
            <a:extLst>
              <a:ext uri="{FF2B5EF4-FFF2-40B4-BE49-F238E27FC236}">
                <a16:creationId xmlns:a16="http://schemas.microsoft.com/office/drawing/2014/main" id="{77E099A7-584D-714B-0981-24E79CF64864}"/>
              </a:ext>
            </a:extLst>
          </p:cNvPr>
          <p:cNvSpPr>
            <a:spLocks noGrp="1"/>
          </p:cNvSpPr>
          <p:nvPr>
            <p:ph type="sldNum" sz="quarter" idx="12"/>
          </p:nvPr>
        </p:nvSpPr>
        <p:spPr/>
        <p:txBody>
          <a:bodyPr/>
          <a:lstStyle/>
          <a:p>
            <a:fld id="{BCDE79FB-97BA-492B-8D57-F1373F9ADA95}" type="slidenum">
              <a:rPr lang="en-US" smtClean="0"/>
              <a:t>10</a:t>
            </a:fld>
            <a:endParaRPr lang="en-US" dirty="0"/>
          </a:p>
        </p:txBody>
      </p:sp>
      <p:sp>
        <p:nvSpPr>
          <p:cNvPr id="3" name="Text Placeholder 2">
            <a:extLst>
              <a:ext uri="{FF2B5EF4-FFF2-40B4-BE49-F238E27FC236}">
                <a16:creationId xmlns:a16="http://schemas.microsoft.com/office/drawing/2014/main" id="{A7304F3A-8124-8FEF-A5F3-95D9A66261D5}"/>
              </a:ext>
            </a:extLst>
          </p:cNvPr>
          <p:cNvSpPr>
            <a:spLocks noGrp="1"/>
          </p:cNvSpPr>
          <p:nvPr>
            <p:ph type="body" sz="quarter" idx="16"/>
          </p:nvPr>
        </p:nvSpPr>
        <p:spPr>
          <a:xfrm>
            <a:off x="495300" y="1181099"/>
            <a:ext cx="11163300" cy="5337687"/>
          </a:xfrm>
        </p:spPr>
        <p:txBody>
          <a:bodyPr/>
          <a:lstStyle/>
          <a:p>
            <a:pPr lvl="1"/>
            <a:r>
              <a:rPr lang="en-US" dirty="0"/>
              <a:t>Construct a new 345-kV double-circuit transmission line from Muscovy Switch to Voss Lake Switch with a normal and emergency ratings of at least 2,987 MVA or greater, for approximately 25 miles; </a:t>
            </a:r>
          </a:p>
          <a:p>
            <a:pPr lvl="1"/>
            <a:r>
              <a:rPr lang="en-US" dirty="0"/>
              <a:t>Construct two new 345-kV single-circuit transmission lines from Tower Switch to Knob Creek Switch on independent, single-circuit structures with a normal and emergency rating 2,987 MVA, for approximately 1.2 miles;</a:t>
            </a:r>
          </a:p>
          <a:p>
            <a:pPr lvl="1"/>
            <a:r>
              <a:rPr lang="en-US" dirty="0"/>
              <a:t>Rebuild the Salado Switch to Tower Switch 345-kV transmission line using double-circuit capable structures with two circuits installed with normal and emergency rating 2,987 MVA, for approximately 12.4 miles;</a:t>
            </a:r>
          </a:p>
          <a:p>
            <a:pPr lvl="1"/>
            <a:r>
              <a:rPr lang="en-US" dirty="0"/>
              <a:t>Rebuild the Tower Switch to Temple Switch 345-kV transmission line using double-circuit capable structures with two circuits installed with normal and emergency rating 2,987 MVA, for approximately 2.9 miles;</a:t>
            </a:r>
          </a:p>
          <a:p>
            <a:pPr lvl="1"/>
            <a:r>
              <a:rPr lang="en-US" dirty="0"/>
              <a:t>Rebuild Hutto to Limmer 345-kV double-circuit transmission line on separate structures, for approximately 3 miles;</a:t>
            </a:r>
          </a:p>
          <a:p>
            <a:pPr lvl="1"/>
            <a:r>
              <a:rPr lang="en-US" dirty="0"/>
              <a:t>Construct a new 345-kV double-circuit transmission line from Salado to Gabriel Substation with normal and emergency rating 2,987 MVA, for approximately 28.5 miles; and</a:t>
            </a:r>
          </a:p>
          <a:p>
            <a:pPr lvl="1"/>
            <a:r>
              <a:rPr lang="en-US" dirty="0"/>
              <a:t>Construct a new 345-kV double-circuit transmission line from Gabriel Substation to Hutto Switch with normal and emergency rating 2,987 MVA, for approximately 12.6 miles.</a:t>
            </a:r>
          </a:p>
          <a:p>
            <a:pPr marL="365760" lvl="1" indent="0">
              <a:buNone/>
            </a:pPr>
            <a:endParaRPr lang="en-US" dirty="0"/>
          </a:p>
          <a:p>
            <a:endParaRPr lang="en-US" dirty="0"/>
          </a:p>
        </p:txBody>
      </p:sp>
    </p:spTree>
    <p:extLst>
      <p:ext uri="{BB962C8B-B14F-4D97-AF65-F5344CB8AC3E}">
        <p14:creationId xmlns:p14="http://schemas.microsoft.com/office/powerpoint/2010/main" val="1629899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F2A0-CAF3-1AD3-C106-E8AA2B20A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E553A-FF12-F026-0981-2370B1BE4F58}"/>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CDEBBB6B-6368-B20D-A720-1B4F7479B355}"/>
              </a:ext>
            </a:extLst>
          </p:cNvPr>
          <p:cNvSpPr>
            <a:spLocks noGrp="1"/>
          </p:cNvSpPr>
          <p:nvPr>
            <p:ph type="sldNum" sz="quarter" idx="12"/>
          </p:nvPr>
        </p:nvSpPr>
        <p:spPr/>
        <p:txBody>
          <a:bodyPr/>
          <a:lstStyle/>
          <a:p>
            <a:fld id="{BCDE79FB-97BA-492B-8D57-F1373F9ADA95}" type="slidenum">
              <a:rPr lang="en-US" smtClean="0"/>
              <a:t>11</a:t>
            </a:fld>
            <a:endParaRPr lang="en-US"/>
          </a:p>
        </p:txBody>
      </p:sp>
      <p:pic>
        <p:nvPicPr>
          <p:cNvPr id="4" name="Picture 3">
            <a:extLst>
              <a:ext uri="{FF2B5EF4-FFF2-40B4-BE49-F238E27FC236}">
                <a16:creationId xmlns:a16="http://schemas.microsoft.com/office/drawing/2014/main" id="{95D0D117-FE21-D8E4-DA2C-369C55AE61FF}"/>
              </a:ext>
            </a:extLst>
          </p:cNvPr>
          <p:cNvPicPr>
            <a:picLocks noChangeAspect="1"/>
          </p:cNvPicPr>
          <p:nvPr/>
        </p:nvPicPr>
        <p:blipFill>
          <a:blip r:embed="rId2"/>
          <a:stretch>
            <a:fillRect/>
          </a:stretch>
        </p:blipFill>
        <p:spPr>
          <a:xfrm>
            <a:off x="929640" y="1052348"/>
            <a:ext cx="10332720" cy="5304002"/>
          </a:xfrm>
          <a:prstGeom prst="rect">
            <a:avLst/>
          </a:prstGeom>
        </p:spPr>
      </p:pic>
    </p:spTree>
    <p:extLst>
      <p:ext uri="{BB962C8B-B14F-4D97-AF65-F5344CB8AC3E}">
        <p14:creationId xmlns:p14="http://schemas.microsoft.com/office/powerpoint/2010/main" val="3284842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sz="4000" dirty="0">
                <a:solidFill>
                  <a:schemeClr val="tx1"/>
                </a:solidFill>
              </a:rPr>
              <a:t>Thank you!</a:t>
            </a:r>
            <a:br>
              <a:rPr lang="en-US" sz="4000" dirty="0">
                <a:solidFill>
                  <a:schemeClr val="tx1"/>
                </a:solidFill>
              </a:rPr>
            </a:br>
            <a:r>
              <a:rPr lang="en-US" dirty="0"/>
              <a:t>Questions/Comments?</a:t>
            </a:r>
            <a:endParaRPr lang="en-US" sz="4000" dirty="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dirty="0">
                <a:hlinkClick r:id="rId2"/>
              </a:rPr>
              <a:t>G</a:t>
            </a:r>
            <a:r>
              <a:rPr lang="en-US" sz="2400" b="1" dirty="0">
                <a:solidFill>
                  <a:srgbClr val="00829B"/>
                </a:solidFill>
                <a:hlinkClick r:id="rId2"/>
              </a:rPr>
              <a:t>nanaprabhu.Gnanam@ercot.com</a:t>
            </a:r>
            <a:endParaRPr lang="en-US" sz="2400" b="1" dirty="0">
              <a:solidFill>
                <a:srgbClr val="00829B"/>
              </a:solidFill>
            </a:endParaRPr>
          </a:p>
        </p:txBody>
      </p:sp>
      <p:sp>
        <p:nvSpPr>
          <p:cNvPr id="4" name="Slide Number Placeholder 3">
            <a:extLst>
              <a:ext uri="{FF2B5EF4-FFF2-40B4-BE49-F238E27FC236}">
                <a16:creationId xmlns:a16="http://schemas.microsoft.com/office/drawing/2014/main" id="{419FAECD-8669-5985-A1B4-AB3FDFDF9980}"/>
              </a:ext>
            </a:extLst>
          </p:cNvPr>
          <p:cNvSpPr>
            <a:spLocks noGrp="1"/>
          </p:cNvSpPr>
          <p:nvPr>
            <p:ph type="sldNum" sz="quarter" idx="12"/>
          </p:nvPr>
        </p:nvSpPr>
        <p:spPr/>
        <p:txBody>
          <a:bodyPr/>
          <a:lstStyle/>
          <a:p>
            <a:fld id="{BCDE79FB-97BA-492B-8D57-F1373F9ADA95}" type="slidenum">
              <a:rPr lang="en-US" smtClean="0"/>
              <a:t>12</a:t>
            </a:fld>
            <a:endParaRPr lang="en-US" dirty="0"/>
          </a:p>
        </p:txBody>
      </p:sp>
    </p:spTree>
    <p:extLst>
      <p:ext uri="{BB962C8B-B14F-4D97-AF65-F5344CB8AC3E}">
        <p14:creationId xmlns:p14="http://schemas.microsoft.com/office/powerpoint/2010/main" val="2764781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2941-6D7A-FB1A-427E-A52ED70C7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780C0-4900-37BE-DAF2-6E8D087F709A}"/>
              </a:ext>
            </a:extLst>
          </p:cNvPr>
          <p:cNvSpPr>
            <a:spLocks noGrp="1"/>
          </p:cNvSpPr>
          <p:nvPr>
            <p:ph type="title"/>
          </p:nvPr>
        </p:nvSpPr>
        <p:spPr/>
        <p:txBody>
          <a:bodyPr/>
          <a:lstStyle/>
          <a:p>
            <a:r>
              <a:rPr lang="en-US" dirty="0"/>
              <a:t>Appendix</a:t>
            </a:r>
          </a:p>
        </p:txBody>
      </p:sp>
      <p:sp>
        <p:nvSpPr>
          <p:cNvPr id="21" name="Text Placeholder 35">
            <a:extLst>
              <a:ext uri="{FF2B5EF4-FFF2-40B4-BE49-F238E27FC236}">
                <a16:creationId xmlns:a16="http://schemas.microsoft.com/office/drawing/2014/main" id="{342EE477-B301-D10F-0DF4-C541D8BC7815}"/>
              </a:ext>
            </a:extLst>
          </p:cNvPr>
          <p:cNvSpPr>
            <a:spLocks noGrp="1"/>
          </p:cNvSpPr>
          <p:nvPr>
            <p:ph type="body" sz="quarter" idx="13"/>
          </p:nvPr>
        </p:nvSpPr>
        <p:spPr>
          <a:xfrm>
            <a:off x="530868" y="3501136"/>
            <a:ext cx="5565131" cy="2671064"/>
          </a:xfrm>
        </p:spPr>
        <p:txBody>
          <a:bodyPr anchor="ctr"/>
          <a:lstStyle/>
          <a:p>
            <a:pPr marL="514350" indent="-228600">
              <a:buFont typeface="Arial" panose="020B0604020202020204" pitchFamily="34" charset="0"/>
              <a:buChar char="•"/>
            </a:pPr>
            <a:r>
              <a:rPr lang="en-US" sz="1600" b="0" dirty="0">
                <a:solidFill>
                  <a:schemeClr val="tx1"/>
                </a:solidFill>
              </a:rPr>
              <a:t>Appendix A: G-1 Generators and X-1 Transformers List</a:t>
            </a:r>
          </a:p>
          <a:p>
            <a:pPr marL="514350" indent="-228600">
              <a:buFont typeface="Arial" panose="020B0604020202020204" pitchFamily="34" charset="0"/>
              <a:buChar char="•"/>
            </a:pPr>
            <a:r>
              <a:rPr lang="en-US" sz="1600" b="0" dirty="0">
                <a:solidFill>
                  <a:schemeClr val="tx1"/>
                </a:solidFill>
              </a:rPr>
              <a:t>Appendix B: ERCOT Recommendation</a:t>
            </a:r>
          </a:p>
        </p:txBody>
      </p:sp>
      <p:sp>
        <p:nvSpPr>
          <p:cNvPr id="5" name="Slide Number Placeholder 4">
            <a:extLst>
              <a:ext uri="{FF2B5EF4-FFF2-40B4-BE49-F238E27FC236}">
                <a16:creationId xmlns:a16="http://schemas.microsoft.com/office/drawing/2014/main" id="{1BE12062-E70D-0B3C-57E6-916716B63A7C}"/>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13</a:t>
            </a:fld>
            <a:endParaRPr lang="en-US" dirty="0"/>
          </a:p>
        </p:txBody>
      </p:sp>
    </p:spTree>
    <p:extLst>
      <p:ext uri="{BB962C8B-B14F-4D97-AF65-F5344CB8AC3E}">
        <p14:creationId xmlns:p14="http://schemas.microsoft.com/office/powerpoint/2010/main" val="417121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1CE6-822A-EE50-D0CA-D5511D803B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F0DA80-AC7F-D58C-29D3-EED2148213AF}"/>
              </a:ext>
            </a:extLst>
          </p:cNvPr>
          <p:cNvSpPr>
            <a:spLocks noGrp="1"/>
          </p:cNvSpPr>
          <p:nvPr>
            <p:ph type="title"/>
          </p:nvPr>
        </p:nvSpPr>
        <p:spPr/>
        <p:txBody>
          <a:bodyPr/>
          <a:lstStyle/>
          <a:p>
            <a:r>
              <a:rPr lang="en-US" dirty="0"/>
              <a:t>Appendix A: G-1 Generators and X-1 Transformers List</a:t>
            </a:r>
            <a:endParaRPr lang="en-US" dirty="0">
              <a:highlight>
                <a:srgbClr val="FFFF00"/>
              </a:highlight>
            </a:endParaRPr>
          </a:p>
        </p:txBody>
      </p:sp>
      <p:sp>
        <p:nvSpPr>
          <p:cNvPr id="2" name="Slide Number Placeholder 1">
            <a:extLst>
              <a:ext uri="{FF2B5EF4-FFF2-40B4-BE49-F238E27FC236}">
                <a16:creationId xmlns:a16="http://schemas.microsoft.com/office/drawing/2014/main" id="{0F791BEE-F9D0-BA27-DFE8-E466531DD9DD}"/>
              </a:ext>
            </a:extLst>
          </p:cNvPr>
          <p:cNvSpPr>
            <a:spLocks noGrp="1"/>
          </p:cNvSpPr>
          <p:nvPr>
            <p:ph type="sldNum" sz="quarter" idx="12"/>
          </p:nvPr>
        </p:nvSpPr>
        <p:spPr/>
        <p:txBody>
          <a:bodyPr/>
          <a:lstStyle/>
          <a:p>
            <a:fld id="{1D93BD3E-1E9A-4970-A6F7-E7AC52762E0C}" type="slidenum">
              <a:rPr lang="en-US" smtClean="0"/>
              <a:pPr/>
              <a:t>14</a:t>
            </a:fld>
            <a:endParaRPr lang="en-US"/>
          </a:p>
        </p:txBody>
      </p:sp>
      <p:graphicFrame>
        <p:nvGraphicFramePr>
          <p:cNvPr id="6" name="Table 5">
            <a:extLst>
              <a:ext uri="{FF2B5EF4-FFF2-40B4-BE49-F238E27FC236}">
                <a16:creationId xmlns:a16="http://schemas.microsoft.com/office/drawing/2014/main" id="{8DF2A407-E5D7-AB44-6AAB-48A63AC2EA0A}"/>
              </a:ext>
            </a:extLst>
          </p:cNvPr>
          <p:cNvGraphicFramePr>
            <a:graphicFrameLocks noGrp="1"/>
          </p:cNvGraphicFramePr>
          <p:nvPr>
            <p:extLst>
              <p:ext uri="{D42A27DB-BD31-4B8C-83A1-F6EECF244321}">
                <p14:modId xmlns:p14="http://schemas.microsoft.com/office/powerpoint/2010/main" val="1973318901"/>
              </p:ext>
            </p:extLst>
          </p:nvPr>
        </p:nvGraphicFramePr>
        <p:xfrm>
          <a:off x="1950096" y="1520345"/>
          <a:ext cx="8291807" cy="4376336"/>
        </p:xfrm>
        <a:graphic>
          <a:graphicData uri="http://schemas.openxmlformats.org/drawingml/2006/table">
            <a:tbl>
              <a:tblPr firstRow="1" bandRow="1">
                <a:tableStyleId>{5C22544A-7EE6-4342-B048-85BDC9FD1C3A}</a:tableStyleId>
              </a:tblPr>
              <a:tblGrid>
                <a:gridCol w="3889670">
                  <a:extLst>
                    <a:ext uri="{9D8B030D-6E8A-4147-A177-3AD203B41FA5}">
                      <a16:colId xmlns:a16="http://schemas.microsoft.com/office/drawing/2014/main" val="20000"/>
                    </a:ext>
                  </a:extLst>
                </a:gridCol>
                <a:gridCol w="4402137">
                  <a:extLst>
                    <a:ext uri="{9D8B030D-6E8A-4147-A177-3AD203B41FA5}">
                      <a16:colId xmlns:a16="http://schemas.microsoft.com/office/drawing/2014/main" val="20001"/>
                    </a:ext>
                  </a:extLst>
                </a:gridCol>
              </a:tblGrid>
              <a:tr h="340364">
                <a:tc>
                  <a:txBody>
                    <a:bodyPr/>
                    <a:lstStyle/>
                    <a:p>
                      <a:pPr marL="0" algn="ctr" defTabSz="914400" rtl="0" eaLnBrk="1" latinLnBrk="0" hangingPunct="1"/>
                      <a:r>
                        <a:rPr lang="en-US" sz="1400" b="1" kern="1200" dirty="0">
                          <a:solidFill>
                            <a:schemeClr val="lt1"/>
                          </a:solidFill>
                          <a:latin typeface="+mn-lt"/>
                          <a:ea typeface="+mn-ea"/>
                          <a:cs typeface="+mn-cs"/>
                        </a:rPr>
                        <a:t>Generator</a:t>
                      </a:r>
                    </a:p>
                  </a:txBody>
                  <a:tcPr anchor="ctr"/>
                </a:tc>
                <a:tc>
                  <a:txBody>
                    <a:bodyPr/>
                    <a:lstStyle/>
                    <a:p>
                      <a:pPr marL="0" algn="ctr" defTabSz="914400" rtl="0" eaLnBrk="1" latinLnBrk="0" hangingPunct="1"/>
                      <a:r>
                        <a:rPr lang="en-US" sz="1400" b="1" kern="1200" dirty="0">
                          <a:solidFill>
                            <a:schemeClr val="lt1"/>
                          </a:solidFill>
                          <a:latin typeface="+mn-lt"/>
                          <a:ea typeface="+mn-ea"/>
                          <a:cs typeface="+mn-cs"/>
                        </a:rPr>
                        <a:t>Transformer</a:t>
                      </a:r>
                    </a:p>
                  </a:txBody>
                  <a:tcPr anchor="ctr"/>
                </a:tc>
                <a:extLst>
                  <a:ext uri="{0D108BD9-81ED-4DB2-BD59-A6C34878D82A}">
                    <a16:rowId xmlns:a16="http://schemas.microsoft.com/office/drawing/2014/main" val="10000"/>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Bastrop Energy Center</a:t>
                      </a: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Sandow –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10001"/>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Giga Energy Storage</a:t>
                      </a: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Hutto –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1365482218"/>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East Backland Solar</a:t>
                      </a: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Teal –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3021492552"/>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Garfield Generator</a:t>
                      </a: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err="1">
                          <a:solidFill>
                            <a:schemeClr val="dk1"/>
                          </a:solidFill>
                          <a:latin typeface="+mn-lt"/>
                          <a:ea typeface="+mn-ea"/>
                          <a:cs typeface="+mn-cs"/>
                        </a:rPr>
                        <a:t>Austrop</a:t>
                      </a:r>
                      <a:r>
                        <a:rPr lang="en-US" sz="1200" b="0" kern="1200" dirty="0">
                          <a:solidFill>
                            <a:schemeClr val="dk1"/>
                          </a:solidFill>
                          <a:latin typeface="+mn-lt"/>
                          <a:ea typeface="+mn-ea"/>
                          <a:cs typeface="+mn-cs"/>
                        </a:rPr>
                        <a:t>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1613444023"/>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err="1">
                          <a:solidFill>
                            <a:schemeClr val="dk1"/>
                          </a:solidFill>
                          <a:latin typeface="+mn-lt"/>
                          <a:ea typeface="+mn-ea"/>
                          <a:cs typeface="+mn-cs"/>
                        </a:rPr>
                        <a:t>LostPines</a:t>
                      </a:r>
                      <a:r>
                        <a:rPr lang="en-US" sz="1200" b="0" kern="1200" dirty="0">
                          <a:solidFill>
                            <a:schemeClr val="dk1"/>
                          </a:solidFill>
                          <a:latin typeface="+mn-lt"/>
                          <a:ea typeface="+mn-ea"/>
                          <a:cs typeface="+mn-cs"/>
                        </a:rPr>
                        <a:t> Generator</a:t>
                      </a: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Dunlap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4175003676"/>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Gilleland Creek –</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1754174767"/>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Muscovy–</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1052168070"/>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Lytton–</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474370965"/>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Salado–</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45578237"/>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Temple–</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2280028854"/>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Temple Pecan–</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3168513416"/>
                  </a:ext>
                </a:extLst>
              </a:tr>
              <a:tr h="33633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US" sz="1200" b="0" kern="1200" dirty="0">
                        <a:solidFill>
                          <a:schemeClr val="dk1"/>
                        </a:solidFill>
                        <a:latin typeface="+mn-lt"/>
                        <a:ea typeface="+mn-ea"/>
                        <a:cs typeface="+mn-cs"/>
                      </a:endParaRPr>
                    </a:p>
                  </a:txBody>
                  <a:tcPr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Voss Lake–</a:t>
                      </a:r>
                      <a:r>
                        <a:rPr lang="en-US" sz="1200" b="0" kern="1200" dirty="0" err="1">
                          <a:solidFill>
                            <a:schemeClr val="dk1"/>
                          </a:solidFill>
                          <a:latin typeface="+mn-lt"/>
                          <a:ea typeface="+mn-ea"/>
                          <a:cs typeface="+mn-cs"/>
                        </a:rPr>
                        <a:t>Ckt</a:t>
                      </a:r>
                      <a:r>
                        <a:rPr lang="en-US" sz="1200" b="0" kern="1200" dirty="0">
                          <a:solidFill>
                            <a:schemeClr val="dk1"/>
                          </a:solidFill>
                          <a:latin typeface="+mn-lt"/>
                          <a:ea typeface="+mn-ea"/>
                          <a:cs typeface="+mn-cs"/>
                        </a:rPr>
                        <a:t> 1 345/138-kV</a:t>
                      </a:r>
                    </a:p>
                  </a:txBody>
                  <a:tcPr anchor="ctr"/>
                </a:tc>
                <a:extLst>
                  <a:ext uri="{0D108BD9-81ED-4DB2-BD59-A6C34878D82A}">
                    <a16:rowId xmlns:a16="http://schemas.microsoft.com/office/drawing/2014/main" val="911952790"/>
                  </a:ext>
                </a:extLst>
              </a:tr>
            </a:tbl>
          </a:graphicData>
        </a:graphic>
      </p:graphicFrame>
    </p:spTree>
    <p:extLst>
      <p:ext uri="{BB962C8B-B14F-4D97-AF65-F5344CB8AC3E}">
        <p14:creationId xmlns:p14="http://schemas.microsoft.com/office/powerpoint/2010/main" val="205710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67954-679F-08B3-3986-A6F36656B0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7E83B8A-CFDD-B481-6B89-49CB2893A7A9}"/>
              </a:ext>
            </a:extLst>
          </p:cNvPr>
          <p:cNvSpPr>
            <a:spLocks noGrp="1"/>
          </p:cNvSpPr>
          <p:nvPr>
            <p:ph type="title"/>
          </p:nvPr>
        </p:nvSpPr>
        <p:spPr>
          <a:xfrm>
            <a:off x="1257300" y="457200"/>
            <a:ext cx="10401300" cy="457200"/>
          </a:xfrm>
        </p:spPr>
        <p:txBody>
          <a:bodyPr/>
          <a:lstStyle/>
          <a:p>
            <a:r>
              <a:rPr lang="en-US" dirty="0"/>
              <a:t>Appendix B: ERCOT Recommendation</a:t>
            </a:r>
          </a:p>
        </p:txBody>
      </p:sp>
      <p:sp>
        <p:nvSpPr>
          <p:cNvPr id="2" name="Slide Number Placeholder 1">
            <a:extLst>
              <a:ext uri="{FF2B5EF4-FFF2-40B4-BE49-F238E27FC236}">
                <a16:creationId xmlns:a16="http://schemas.microsoft.com/office/drawing/2014/main" id="{D1EE59F0-1EFD-EE32-66C3-EE41A6D55129}"/>
              </a:ext>
            </a:extLst>
          </p:cNvPr>
          <p:cNvSpPr>
            <a:spLocks noGrp="1"/>
          </p:cNvSpPr>
          <p:nvPr>
            <p:ph type="sldNum" sz="quarter" idx="12"/>
          </p:nvPr>
        </p:nvSpPr>
        <p:spPr/>
        <p:txBody>
          <a:bodyPr/>
          <a:lstStyle/>
          <a:p>
            <a:fld id="{1D93BD3E-1E9A-4970-A6F7-E7AC52762E0C}" type="slidenum">
              <a:rPr lang="en-US" smtClean="0"/>
              <a:pPr/>
              <a:t>15</a:t>
            </a:fld>
            <a:endParaRPr lang="en-US"/>
          </a:p>
        </p:txBody>
      </p:sp>
      <p:sp>
        <p:nvSpPr>
          <p:cNvPr id="4" name="TextBox 3">
            <a:extLst>
              <a:ext uri="{FF2B5EF4-FFF2-40B4-BE49-F238E27FC236}">
                <a16:creationId xmlns:a16="http://schemas.microsoft.com/office/drawing/2014/main" id="{10896D39-9422-AF10-E3B1-9093E7C344DE}"/>
              </a:ext>
            </a:extLst>
          </p:cNvPr>
          <p:cNvSpPr txBox="1"/>
          <p:nvPr/>
        </p:nvSpPr>
        <p:spPr>
          <a:xfrm>
            <a:off x="324464" y="914400"/>
            <a:ext cx="11543071" cy="4632037"/>
          </a:xfrm>
          <a:prstGeom prst="rect">
            <a:avLst/>
          </a:prstGeom>
          <a:noFill/>
        </p:spPr>
        <p:txBody>
          <a:bodyPr wrap="square">
            <a:spAutoFit/>
          </a:bodyPr>
          <a:lstStyle/>
          <a:p>
            <a:pPr marL="0" lvl="1">
              <a:spcBef>
                <a:spcPts val="600"/>
              </a:spcBef>
              <a:defRPr/>
            </a:pPr>
            <a:r>
              <a:rPr lang="en-US" sz="2200" dirty="0"/>
              <a:t>Establish the new Muscovy 345/138-kV Switch by installing ten 345-kV, 5000 A and twelve 138-kV, 3200 A breakers in a breaker-and-a-half bus arrangement, for approximately 3.3 miles east of the 345-kV Limmer Substation (LCRA TSC) and 138-kV Teal Switch (Oncor);</a:t>
            </a:r>
          </a:p>
          <a:p>
            <a:pPr marL="548640" lvl="1" indent="-182880">
              <a:spcBef>
                <a:spcPts val="300"/>
              </a:spcBef>
              <a:spcAft>
                <a:spcPts val="300"/>
              </a:spcAft>
              <a:buFont typeface="Arial" panose="020B0604020202020204" pitchFamily="34" charset="0"/>
              <a:buChar char="•"/>
              <a:defRPr/>
            </a:pPr>
            <a:r>
              <a:rPr lang="en-US" dirty="0"/>
              <a:t>Install two 345/138-kV autotransformers with normal rating of 700 MVA and emergency rating of 750 MVA;</a:t>
            </a:r>
          </a:p>
          <a:p>
            <a:pPr marL="548640" lvl="1" indent="-182880">
              <a:spcBef>
                <a:spcPts val="300"/>
              </a:spcBef>
              <a:spcAft>
                <a:spcPts val="300"/>
              </a:spcAft>
              <a:buFont typeface="Arial" panose="020B0604020202020204" pitchFamily="34" charset="0"/>
              <a:buChar char="•"/>
              <a:defRPr/>
            </a:pPr>
            <a:r>
              <a:rPr lang="en-US" dirty="0"/>
              <a:t>Install three 36.8 MVAr capacitor banks;</a:t>
            </a:r>
          </a:p>
          <a:p>
            <a:pPr marL="548640" lvl="1" indent="-182880">
              <a:spcBef>
                <a:spcPts val="300"/>
              </a:spcBef>
              <a:spcAft>
                <a:spcPts val="300"/>
              </a:spcAft>
              <a:buFont typeface="Arial" panose="020B0604020202020204" pitchFamily="34" charset="0"/>
              <a:buChar char="•"/>
              <a:defRPr/>
            </a:pPr>
            <a:r>
              <a:rPr lang="en-US" dirty="0"/>
              <a:t>Ensure all line terminal and associated equipment elements are rated to meet or exceed 5000 A for 345-kV and 3200 A for 138-kV;</a:t>
            </a:r>
          </a:p>
          <a:p>
            <a:pPr marL="0" lvl="1">
              <a:spcBef>
                <a:spcPts val="600"/>
              </a:spcBef>
              <a:defRPr/>
            </a:pPr>
            <a:r>
              <a:rPr lang="en-US" sz="2200" dirty="0"/>
              <a:t>Construct a new 345-kV double-circuit transmission line which will require a CCN from Limmer Substation (LCRA TSC) to Muscovy Switch with a normal and emergency ratings of at least 2,987 MVA or greater, for approximately 4 miles;</a:t>
            </a:r>
          </a:p>
          <a:p>
            <a:pPr marL="0" lvl="1">
              <a:spcBef>
                <a:spcPts val="600"/>
              </a:spcBef>
              <a:defRPr/>
            </a:pPr>
            <a:r>
              <a:rPr lang="en-US" sz="2200" dirty="0"/>
              <a:t>Construct a loop of the existing Teal Switch to Pintail Switch 138-kV double-circuit transmission line with a normal and emergency ratings of at least 614 MVA into the new Muscovy 138-kV Switch, for approximately 0.1 miles; </a:t>
            </a:r>
          </a:p>
        </p:txBody>
      </p:sp>
    </p:spTree>
    <p:extLst>
      <p:ext uri="{BB962C8B-B14F-4D97-AF65-F5344CB8AC3E}">
        <p14:creationId xmlns:p14="http://schemas.microsoft.com/office/powerpoint/2010/main" val="53912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522B9-3F27-7469-011E-9AC642462E5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599E563-6F8C-B498-C5A0-3F5D99D66270}"/>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F85F0580-156A-4723-630C-33FBF87CD886}"/>
              </a:ext>
            </a:extLst>
          </p:cNvPr>
          <p:cNvSpPr>
            <a:spLocks noGrp="1"/>
          </p:cNvSpPr>
          <p:nvPr>
            <p:ph type="sldNum" sz="quarter" idx="12"/>
          </p:nvPr>
        </p:nvSpPr>
        <p:spPr/>
        <p:txBody>
          <a:bodyPr/>
          <a:lstStyle/>
          <a:p>
            <a:fld id="{1D93BD3E-1E9A-4970-A6F7-E7AC52762E0C}" type="slidenum">
              <a:rPr lang="en-US" smtClean="0"/>
              <a:pPr/>
              <a:t>16</a:t>
            </a:fld>
            <a:endParaRPr lang="en-US"/>
          </a:p>
        </p:txBody>
      </p:sp>
      <p:sp>
        <p:nvSpPr>
          <p:cNvPr id="4" name="TextBox 3">
            <a:extLst>
              <a:ext uri="{FF2B5EF4-FFF2-40B4-BE49-F238E27FC236}">
                <a16:creationId xmlns:a16="http://schemas.microsoft.com/office/drawing/2014/main" id="{D2CBC2E9-8860-DDF6-0703-16B36428FD73}"/>
              </a:ext>
            </a:extLst>
          </p:cNvPr>
          <p:cNvSpPr txBox="1"/>
          <p:nvPr/>
        </p:nvSpPr>
        <p:spPr>
          <a:xfrm>
            <a:off x="324464" y="914400"/>
            <a:ext cx="11543071" cy="5647700"/>
          </a:xfrm>
          <a:prstGeom prst="rect">
            <a:avLst/>
          </a:prstGeom>
          <a:noFill/>
        </p:spPr>
        <p:txBody>
          <a:bodyPr wrap="square">
            <a:spAutoFit/>
          </a:bodyPr>
          <a:lstStyle/>
          <a:p>
            <a:pPr marL="0" lvl="1">
              <a:spcBef>
                <a:spcPts val="600"/>
              </a:spcBef>
              <a:defRPr/>
            </a:pPr>
            <a:r>
              <a:rPr lang="en-US" sz="2200" dirty="0"/>
              <a:t>Establish the new Voss Lake 345/138-kV Switch by installing ten 345-kV, 5000 A and nine 138-kV, 3200 A breakers in a breaker-and-a-half bus arrangement, for approximately 1.9 miles north of Sandow 345/138-kV Switch;</a:t>
            </a:r>
          </a:p>
          <a:p>
            <a:pPr marL="548640" lvl="1" indent="-182880">
              <a:spcBef>
                <a:spcPts val="300"/>
              </a:spcBef>
              <a:spcAft>
                <a:spcPts val="300"/>
              </a:spcAft>
              <a:buFont typeface="Arial" panose="020B0604020202020204" pitchFamily="34" charset="0"/>
              <a:buChar char="•"/>
              <a:defRPr/>
            </a:pPr>
            <a:r>
              <a:rPr lang="en-US" dirty="0"/>
              <a:t>Install one 345/138-kV autotransformer with normal ratings of at least 700 MVA and emergency ratings of at least 750 MVA;</a:t>
            </a:r>
          </a:p>
          <a:p>
            <a:pPr marL="548640" lvl="1" indent="-182880">
              <a:spcBef>
                <a:spcPts val="300"/>
              </a:spcBef>
              <a:spcAft>
                <a:spcPts val="300"/>
              </a:spcAft>
              <a:buFont typeface="Arial" panose="020B0604020202020204" pitchFamily="34" charset="0"/>
              <a:buChar char="•"/>
              <a:defRPr/>
            </a:pPr>
            <a:r>
              <a:rPr lang="en-US" dirty="0"/>
              <a:t>Ensure all line terminal and associated equipment elements are rated to meet or exceed 5000 A for 345-kV and 3200 A for 138-kV;</a:t>
            </a:r>
          </a:p>
          <a:p>
            <a:pPr marL="0" lvl="1">
              <a:spcBef>
                <a:spcPts val="600"/>
              </a:spcBef>
              <a:defRPr/>
            </a:pPr>
            <a:r>
              <a:rPr lang="en-US" sz="2200" dirty="0"/>
              <a:t>Construct a loop of the existing Sandow Switch to Bell County East Switch 345-kV double-circuit transmission line into the Voss Lake 345- kV Switch with a normal and emergency ratings of at least 2,987 MVA or greater, for approximately 0.1 miles; </a:t>
            </a:r>
          </a:p>
          <a:p>
            <a:pPr marL="0" lvl="1">
              <a:spcBef>
                <a:spcPts val="600"/>
              </a:spcBef>
              <a:defRPr/>
            </a:pPr>
            <a:r>
              <a:rPr lang="en-US" sz="2200" dirty="0"/>
              <a:t>Construct a loop of the existing Sandow Switch to Temple Switch 138-kV transmission line into the Voss Lake 138-kV Switch with a normal and emergency ratings of at least 614 MVA or greater, for approximately 0.1 miles; </a:t>
            </a:r>
          </a:p>
          <a:p>
            <a:pPr marL="0" lvl="1">
              <a:spcBef>
                <a:spcPts val="600"/>
              </a:spcBef>
              <a:defRPr/>
            </a:pPr>
            <a:r>
              <a:rPr lang="en-US" sz="2200" dirty="0"/>
              <a:t>Construct a loop of the existing Sandow Switch to Minerva Switch 138-kV transmission line into the Voss Lake 138-kV Switch with a normal and emergency ratings of at least 614 MVA or greater, for approximately 0.1 miles; </a:t>
            </a:r>
          </a:p>
        </p:txBody>
      </p:sp>
    </p:spTree>
    <p:extLst>
      <p:ext uri="{BB962C8B-B14F-4D97-AF65-F5344CB8AC3E}">
        <p14:creationId xmlns:p14="http://schemas.microsoft.com/office/powerpoint/2010/main" val="323728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2E74B-5992-C9D9-37B8-FFB41154E7C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E1D5F9D-86DF-804D-9789-D794AC88D1B9}"/>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C7C5C284-4389-7CE6-E888-2B921C5E26B4}"/>
              </a:ext>
            </a:extLst>
          </p:cNvPr>
          <p:cNvSpPr>
            <a:spLocks noGrp="1"/>
          </p:cNvSpPr>
          <p:nvPr>
            <p:ph type="sldNum" sz="quarter" idx="12"/>
          </p:nvPr>
        </p:nvSpPr>
        <p:spPr/>
        <p:txBody>
          <a:bodyPr/>
          <a:lstStyle/>
          <a:p>
            <a:fld id="{1D93BD3E-1E9A-4970-A6F7-E7AC52762E0C}" type="slidenum">
              <a:rPr lang="en-US" smtClean="0"/>
              <a:pPr/>
              <a:t>17</a:t>
            </a:fld>
            <a:endParaRPr lang="en-US"/>
          </a:p>
        </p:txBody>
      </p:sp>
      <p:sp>
        <p:nvSpPr>
          <p:cNvPr id="4" name="TextBox 3">
            <a:extLst>
              <a:ext uri="{FF2B5EF4-FFF2-40B4-BE49-F238E27FC236}">
                <a16:creationId xmlns:a16="http://schemas.microsoft.com/office/drawing/2014/main" id="{87AC6CC1-4B4B-9485-26E6-F89A1B267210}"/>
              </a:ext>
            </a:extLst>
          </p:cNvPr>
          <p:cNvSpPr txBox="1"/>
          <p:nvPr/>
        </p:nvSpPr>
        <p:spPr>
          <a:xfrm>
            <a:off x="324464" y="914400"/>
            <a:ext cx="11543071" cy="3970318"/>
          </a:xfrm>
          <a:prstGeom prst="rect">
            <a:avLst/>
          </a:prstGeom>
          <a:noFill/>
        </p:spPr>
        <p:txBody>
          <a:bodyPr wrap="square">
            <a:spAutoFit/>
          </a:bodyPr>
          <a:lstStyle/>
          <a:p>
            <a:pPr marL="0" lvl="1">
              <a:spcBef>
                <a:spcPts val="600"/>
              </a:spcBef>
              <a:defRPr/>
            </a:pPr>
            <a:r>
              <a:rPr lang="en-US" sz="2200" dirty="0"/>
              <a:t>Construct a new 345-kV transmission line which will require a CCN from Voss Lake Switch to Walleye Creek Switch with a normal and emergency ratings of at least 2,987 MVA or greater on double-circuit structures with one circuit installed initially, for approximately 2 miles;</a:t>
            </a:r>
          </a:p>
          <a:p>
            <a:pPr marL="0" lvl="1">
              <a:spcBef>
                <a:spcPts val="600"/>
              </a:spcBef>
              <a:defRPr/>
            </a:pPr>
            <a:r>
              <a:rPr lang="en-US" sz="2200" dirty="0"/>
              <a:t>Construct a new 345-kV double-circuit transmission line which will require a CCN from Muscovy Switch to Voss Lake Switch with a normal and emergency ratings of at least 2,987 MVA or greater, for approximately 25 miles;</a:t>
            </a:r>
          </a:p>
          <a:p>
            <a:pPr marL="0" lvl="1">
              <a:spcBef>
                <a:spcPts val="600"/>
              </a:spcBef>
              <a:defRPr/>
            </a:pPr>
            <a:r>
              <a:rPr lang="en-US" sz="2200" dirty="0"/>
              <a:t>Install terminal equipment in existing bays at Limmer Substation to connect both circuits of the new 345-kV double-circuit transmission line to Muscovy Switch, including two 345-kV, 5000 A circuit breakers and associated equipment. All associated terminal equipment will have a minimum rating of 5000 A;</a:t>
            </a:r>
          </a:p>
        </p:txBody>
      </p:sp>
    </p:spTree>
    <p:extLst>
      <p:ext uri="{BB962C8B-B14F-4D97-AF65-F5344CB8AC3E}">
        <p14:creationId xmlns:p14="http://schemas.microsoft.com/office/powerpoint/2010/main" val="225683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5A175-BFFA-EB77-199D-65519FC7AC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D75FB7E-D6E8-17DE-2A0E-7097D8DD5890}"/>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330C4153-5109-E48D-7B32-79CCE8566122}"/>
              </a:ext>
            </a:extLst>
          </p:cNvPr>
          <p:cNvSpPr>
            <a:spLocks noGrp="1"/>
          </p:cNvSpPr>
          <p:nvPr>
            <p:ph type="sldNum" sz="quarter" idx="12"/>
          </p:nvPr>
        </p:nvSpPr>
        <p:spPr/>
        <p:txBody>
          <a:bodyPr/>
          <a:lstStyle/>
          <a:p>
            <a:fld id="{1D93BD3E-1E9A-4970-A6F7-E7AC52762E0C}" type="slidenum">
              <a:rPr lang="en-US" smtClean="0"/>
              <a:pPr/>
              <a:t>18</a:t>
            </a:fld>
            <a:endParaRPr lang="en-US"/>
          </a:p>
        </p:txBody>
      </p:sp>
      <p:sp>
        <p:nvSpPr>
          <p:cNvPr id="4" name="TextBox 3">
            <a:extLst>
              <a:ext uri="{FF2B5EF4-FFF2-40B4-BE49-F238E27FC236}">
                <a16:creationId xmlns:a16="http://schemas.microsoft.com/office/drawing/2014/main" id="{576FE0D9-6D8E-B054-E354-F6AB50CABC5F}"/>
              </a:ext>
            </a:extLst>
          </p:cNvPr>
          <p:cNvSpPr txBox="1"/>
          <p:nvPr/>
        </p:nvSpPr>
        <p:spPr>
          <a:xfrm>
            <a:off x="324464" y="914400"/>
            <a:ext cx="11543071" cy="4716676"/>
          </a:xfrm>
          <a:prstGeom prst="rect">
            <a:avLst/>
          </a:prstGeom>
          <a:noFill/>
        </p:spPr>
        <p:txBody>
          <a:bodyPr wrap="square">
            <a:spAutoFit/>
          </a:bodyPr>
          <a:lstStyle/>
          <a:p>
            <a:pPr marL="0" lvl="1">
              <a:spcBef>
                <a:spcPts val="600"/>
              </a:spcBef>
              <a:defRPr/>
            </a:pPr>
            <a:r>
              <a:rPr lang="en-US" sz="2200" dirty="0"/>
              <a:t>Establish the Tower 345-kV Switch by installing ten 345-kV, 5000 A circuit breakers in a breaker-and-a-half bus arrangement;</a:t>
            </a:r>
          </a:p>
          <a:p>
            <a:pPr marL="548640" lvl="1" indent="-182880">
              <a:spcBef>
                <a:spcPts val="300"/>
              </a:spcBef>
              <a:spcAft>
                <a:spcPts val="300"/>
              </a:spcAft>
              <a:buFont typeface="Arial" panose="020B0604020202020204" pitchFamily="34" charset="0"/>
              <a:buChar char="•"/>
              <a:defRPr/>
            </a:pPr>
            <a:r>
              <a:rPr lang="en-US" dirty="0"/>
              <a:t>Loop the existing Salado Switch to Knob Creek Switch 345-kV transmission line into Tower 345-kV Switch to create the new Salado Switch to Tower Switch 345-kV transmission line, for approximately 12.4 miles and Tower Switch to Temple Switch 345-kV transmission line, for approximately 2.9 miles;</a:t>
            </a:r>
          </a:p>
          <a:p>
            <a:pPr marL="548640" lvl="1" indent="-182880">
              <a:spcBef>
                <a:spcPts val="300"/>
              </a:spcBef>
              <a:spcAft>
                <a:spcPts val="300"/>
              </a:spcAft>
              <a:buFont typeface="Arial" panose="020B0604020202020204" pitchFamily="34" charset="0"/>
              <a:buChar char="•"/>
              <a:defRPr/>
            </a:pPr>
            <a:r>
              <a:rPr lang="en-US" dirty="0"/>
              <a:t>Construct two new 345-kV single-circuit transmission lines from Tower Switch to Knob Creek Switch on independent, single-circuit structures with a normal and emergency rating 2,987 MVA, for approximately 1.2 miles, this upgrade will require a CCN;</a:t>
            </a:r>
          </a:p>
          <a:p>
            <a:pPr marL="548640" lvl="1" indent="-182880">
              <a:spcBef>
                <a:spcPts val="300"/>
              </a:spcBef>
              <a:spcAft>
                <a:spcPts val="300"/>
              </a:spcAft>
              <a:buFont typeface="Arial" panose="020B0604020202020204" pitchFamily="34" charset="0"/>
              <a:buChar char="•"/>
              <a:defRPr/>
            </a:pPr>
            <a:r>
              <a:rPr lang="en-US" dirty="0"/>
              <a:t>Rebuild the Salado Switch to Tower Switch 345-kV transmission line using double-circuit capable structures with two circuits installed with normal and emergency rating 2,987 MVA, for approximately 12.4 miles, this upgrade will require a CCN;</a:t>
            </a:r>
          </a:p>
          <a:p>
            <a:pPr marL="548640" lvl="1" indent="-182880">
              <a:spcBef>
                <a:spcPts val="300"/>
              </a:spcBef>
              <a:spcAft>
                <a:spcPts val="300"/>
              </a:spcAft>
              <a:buFont typeface="Arial" panose="020B0604020202020204" pitchFamily="34" charset="0"/>
              <a:buChar char="•"/>
              <a:defRPr/>
            </a:pPr>
            <a:r>
              <a:rPr lang="en-US" dirty="0"/>
              <a:t>Rebuild the Tower Switch to Temple Switch 345-kV transmission line using double-circuit capable structures with two circuits installed with normal and emergency rating 2,987 MVA, for approximately 2.9 miles, this upgrade will require a CCN;</a:t>
            </a:r>
          </a:p>
          <a:p>
            <a:pPr marL="548640" lvl="1" indent="-182880">
              <a:spcBef>
                <a:spcPts val="300"/>
              </a:spcBef>
              <a:spcAft>
                <a:spcPts val="300"/>
              </a:spcAft>
              <a:buFont typeface="Arial" panose="020B0604020202020204" pitchFamily="34" charset="0"/>
              <a:buChar char="•"/>
              <a:defRPr/>
            </a:pPr>
            <a:r>
              <a:rPr lang="en-US" dirty="0"/>
              <a:t>Ensure all associated terminal equipment to meet or exceed 5000 A (2,987 MVA);</a:t>
            </a:r>
          </a:p>
        </p:txBody>
      </p:sp>
    </p:spTree>
    <p:extLst>
      <p:ext uri="{BB962C8B-B14F-4D97-AF65-F5344CB8AC3E}">
        <p14:creationId xmlns:p14="http://schemas.microsoft.com/office/powerpoint/2010/main" val="331459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2A1BE-3046-B9EE-5649-B9BB3EE37F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E01512F-08DD-6705-1CD6-34B5EEE50C83}"/>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5052F18A-B927-65FE-4A35-A406C1274C42}"/>
              </a:ext>
            </a:extLst>
          </p:cNvPr>
          <p:cNvSpPr>
            <a:spLocks noGrp="1"/>
          </p:cNvSpPr>
          <p:nvPr>
            <p:ph type="sldNum" sz="quarter" idx="12"/>
          </p:nvPr>
        </p:nvSpPr>
        <p:spPr/>
        <p:txBody>
          <a:bodyPr/>
          <a:lstStyle/>
          <a:p>
            <a:fld id="{1D93BD3E-1E9A-4970-A6F7-E7AC52762E0C}" type="slidenum">
              <a:rPr lang="en-US" smtClean="0"/>
              <a:pPr/>
              <a:t>19</a:t>
            </a:fld>
            <a:endParaRPr lang="en-US"/>
          </a:p>
        </p:txBody>
      </p:sp>
      <p:sp>
        <p:nvSpPr>
          <p:cNvPr id="4" name="TextBox 3">
            <a:extLst>
              <a:ext uri="{FF2B5EF4-FFF2-40B4-BE49-F238E27FC236}">
                <a16:creationId xmlns:a16="http://schemas.microsoft.com/office/drawing/2014/main" id="{4A9159B9-777F-F882-8D36-6480B1CA5235}"/>
              </a:ext>
            </a:extLst>
          </p:cNvPr>
          <p:cNvSpPr txBox="1"/>
          <p:nvPr/>
        </p:nvSpPr>
        <p:spPr>
          <a:xfrm>
            <a:off x="324464" y="914400"/>
            <a:ext cx="11543071" cy="5062924"/>
          </a:xfrm>
          <a:prstGeom prst="rect">
            <a:avLst/>
          </a:prstGeom>
          <a:noFill/>
        </p:spPr>
        <p:txBody>
          <a:bodyPr wrap="square">
            <a:spAutoFit/>
          </a:bodyPr>
          <a:lstStyle/>
          <a:p>
            <a:pPr marL="0" lvl="1">
              <a:spcBef>
                <a:spcPts val="600"/>
              </a:spcBef>
              <a:defRPr/>
            </a:pPr>
            <a:r>
              <a:rPr lang="en-US" sz="2200" dirty="0"/>
              <a:t>Rebuild the Bell County East Switch to Voss Lake Switch 345-kV double-circuit transmission line with a normal and emergency rating of 1,912 MVA, for approximately 29.6 miles (due to the existing 3200 A terminal equipment, this transmission line will be operated at a normal and emergency rating 1,912 MVA), and ensure all associated terminal equipment to meet or exceed 3200 A (1,912 MVA);</a:t>
            </a:r>
          </a:p>
          <a:p>
            <a:pPr marL="0" lvl="1">
              <a:spcBef>
                <a:spcPts val="600"/>
              </a:spcBef>
              <a:defRPr/>
            </a:pPr>
            <a:r>
              <a:rPr lang="en-US" sz="2200" dirty="0"/>
              <a:t>Rebuild the Minerva Switch to Robertson 138-kV transmission line using double-circuit capable structures with one circuit installed with a normal and emergency rating of 614 MVA, for approximately 29.1 miles, and ensure all associated terminal equipment to meet or exceed 3200 A (764 MVA);</a:t>
            </a:r>
          </a:p>
          <a:p>
            <a:pPr marL="0" lvl="1">
              <a:spcBef>
                <a:spcPts val="600"/>
              </a:spcBef>
              <a:defRPr/>
            </a:pPr>
            <a:r>
              <a:rPr lang="en-US" sz="2200" dirty="0"/>
              <a:t>Rebuild the Temple Switch to </a:t>
            </a:r>
            <a:r>
              <a:rPr lang="en-US" sz="2200" dirty="0" err="1"/>
              <a:t>Tinroof</a:t>
            </a:r>
            <a:r>
              <a:rPr lang="en-US" sz="2200" dirty="0"/>
              <a:t> 138-kV transmission line using double-circuit capable structures with one circuit installed with a normal and emergency rating of 614 MVA, for approximately 1.85 miles, and ensure all associated terminal equipment to meet or exceed 3200 A (764 MVA);</a:t>
            </a:r>
          </a:p>
          <a:p>
            <a:pPr marL="0" lvl="1">
              <a:spcBef>
                <a:spcPts val="600"/>
              </a:spcBef>
              <a:defRPr/>
            </a:pPr>
            <a:endParaRPr lang="en-US" sz="2200" dirty="0"/>
          </a:p>
        </p:txBody>
      </p:sp>
    </p:spTree>
    <p:extLst>
      <p:ext uri="{BB962C8B-B14F-4D97-AF65-F5344CB8AC3E}">
        <p14:creationId xmlns:p14="http://schemas.microsoft.com/office/powerpoint/2010/main" val="162610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914400"/>
          </a:xfrm>
        </p:spPr>
        <p:txBody>
          <a:bodyPr/>
          <a:lstStyle/>
          <a:p>
            <a:r>
              <a:rPr lang="en-US" dirty="0"/>
              <a:t>Overview</a:t>
            </a:r>
            <a:br>
              <a:rPr lang="en-US" dirty="0"/>
            </a:br>
            <a:endParaRPr lang="en-US" dirty="0"/>
          </a:p>
        </p:txBody>
      </p:sp>
      <p:sp>
        <p:nvSpPr>
          <p:cNvPr id="4" name="Slide Number Placeholder 3"/>
          <p:cNvSpPr>
            <a:spLocks noGrp="1"/>
          </p:cNvSpPr>
          <p:nvPr>
            <p:ph type="sldNum" sz="quarter" idx="12"/>
          </p:nvPr>
        </p:nvSpPr>
        <p:spPr>
          <a:xfrm>
            <a:off x="11658600" y="6356350"/>
            <a:ext cx="533400" cy="365125"/>
          </a:xfrm>
        </p:spPr>
        <p:txBody>
          <a:bodyPr>
            <a:normAutofit/>
          </a:bodyPr>
          <a:lstStyle/>
          <a:p>
            <a:fld id="{1D93BD3E-1E9A-4970-A6F7-E7AC52762E0C}" type="slidenum">
              <a:rPr lang="en-US" smtClean="0"/>
              <a:pPr/>
              <a:t>2</a:t>
            </a:fld>
            <a:endParaRPr lang="en-US"/>
          </a:p>
        </p:txBody>
      </p:sp>
      <p:sp>
        <p:nvSpPr>
          <p:cNvPr id="3" name="Content Placeholder 2"/>
          <p:cNvSpPr>
            <a:spLocks noGrp="1"/>
          </p:cNvSpPr>
          <p:nvPr>
            <p:ph type="body" sz="quarter" idx="16"/>
          </p:nvPr>
        </p:nvSpPr>
        <p:spPr>
          <a:xfrm>
            <a:off x="409575" y="914400"/>
            <a:ext cx="11372850" cy="1238865"/>
          </a:xfrm>
          <a:ln>
            <a:noFill/>
          </a:ln>
        </p:spPr>
        <p:txBody>
          <a:bodyPr/>
          <a:lstStyle/>
          <a:p>
            <a:r>
              <a:rPr lang="en-US" dirty="0"/>
              <a:t>Oncor Electric Delivery Company LLC (Oncor) and LCRA Transmission Services Corporation (LCRA TSC) submitted the Muscovy and Voss Lake 345/138-kV Project (25RPG009) for Reginal Planning Group (RPG) review in April 2025.</a:t>
            </a:r>
          </a:p>
          <a:p>
            <a:endParaRPr lang="en-US" dirty="0"/>
          </a:p>
        </p:txBody>
      </p:sp>
      <p:sp>
        <p:nvSpPr>
          <p:cNvPr id="5" name="Content Placeholder 2">
            <a:extLst>
              <a:ext uri="{FF2B5EF4-FFF2-40B4-BE49-F238E27FC236}">
                <a16:creationId xmlns:a16="http://schemas.microsoft.com/office/drawing/2014/main" id="{CE07E9C6-A609-966C-EFF8-B917B8297762}"/>
              </a:ext>
            </a:extLst>
          </p:cNvPr>
          <p:cNvSpPr txBox="1">
            <a:spLocks/>
          </p:cNvSpPr>
          <p:nvPr/>
        </p:nvSpPr>
        <p:spPr>
          <a:xfrm>
            <a:off x="409575" y="2153265"/>
            <a:ext cx="4506554" cy="3959941"/>
          </a:xfrm>
          <a:prstGeom prst="rect">
            <a:avLst/>
          </a:prstGeom>
          <a:ln>
            <a:noFill/>
          </a:ln>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The Tier 1 Oncor and LCRA TSC proposed project submission was estimated to cost $381.83 million and will require a Convenience and Necessity (CCN).</a:t>
            </a:r>
          </a:p>
          <a:p>
            <a:pPr lvl="1"/>
            <a:r>
              <a:rPr lang="en-US" dirty="0"/>
              <a:t>Addresses post-contingency and thermal overloads and voltage violations in the Williamson and Milam counties.</a:t>
            </a:r>
          </a:p>
        </p:txBody>
      </p:sp>
      <p:pic>
        <p:nvPicPr>
          <p:cNvPr id="7" name="Picture 6">
            <a:extLst>
              <a:ext uri="{FF2B5EF4-FFF2-40B4-BE49-F238E27FC236}">
                <a16:creationId xmlns:a16="http://schemas.microsoft.com/office/drawing/2014/main" id="{8F92AE6A-6690-C4CE-0DA1-9381403339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0129" y="2153265"/>
            <a:ext cx="6712296" cy="4247535"/>
          </a:xfrm>
          <a:prstGeom prst="rect">
            <a:avLst/>
          </a:prstGeom>
          <a:noFill/>
        </p:spPr>
      </p:pic>
    </p:spTree>
    <p:extLst>
      <p:ext uri="{BB962C8B-B14F-4D97-AF65-F5344CB8AC3E}">
        <p14:creationId xmlns:p14="http://schemas.microsoft.com/office/powerpoint/2010/main" val="7592304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73A40-E7C1-0C2A-4109-E13F982E858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A8780D2-AA63-2319-005D-B6F2CF30DE0C}"/>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FE489F12-1DF4-713B-EF71-8CC1F99F9A8B}"/>
              </a:ext>
            </a:extLst>
          </p:cNvPr>
          <p:cNvSpPr>
            <a:spLocks noGrp="1"/>
          </p:cNvSpPr>
          <p:nvPr>
            <p:ph type="sldNum" sz="quarter" idx="12"/>
          </p:nvPr>
        </p:nvSpPr>
        <p:spPr/>
        <p:txBody>
          <a:bodyPr/>
          <a:lstStyle/>
          <a:p>
            <a:fld id="{1D93BD3E-1E9A-4970-A6F7-E7AC52762E0C}" type="slidenum">
              <a:rPr lang="en-US" smtClean="0"/>
              <a:pPr/>
              <a:t>20</a:t>
            </a:fld>
            <a:endParaRPr lang="en-US"/>
          </a:p>
        </p:txBody>
      </p:sp>
      <p:sp>
        <p:nvSpPr>
          <p:cNvPr id="4" name="TextBox 3">
            <a:extLst>
              <a:ext uri="{FF2B5EF4-FFF2-40B4-BE49-F238E27FC236}">
                <a16:creationId xmlns:a16="http://schemas.microsoft.com/office/drawing/2014/main" id="{B609C0E6-A4B4-F310-16E6-004D4E421F72}"/>
              </a:ext>
            </a:extLst>
          </p:cNvPr>
          <p:cNvSpPr txBox="1"/>
          <p:nvPr/>
        </p:nvSpPr>
        <p:spPr>
          <a:xfrm>
            <a:off x="324464" y="914400"/>
            <a:ext cx="11543071" cy="4985980"/>
          </a:xfrm>
          <a:prstGeom prst="rect">
            <a:avLst/>
          </a:prstGeom>
          <a:noFill/>
        </p:spPr>
        <p:txBody>
          <a:bodyPr wrap="square">
            <a:spAutoFit/>
          </a:bodyPr>
          <a:lstStyle/>
          <a:p>
            <a:pPr marL="0" lvl="1">
              <a:spcBef>
                <a:spcPts val="600"/>
              </a:spcBef>
              <a:defRPr/>
            </a:pPr>
            <a:r>
              <a:rPr lang="en-US" sz="2200" dirty="0"/>
              <a:t>Rebuild the Bell County East Switch to Little Pond 345-kV transmission line with a normal and emergency rating of 1,912 MVA, for approximately 17.75 miles (due to the existing 3200 A terminal equipment, this transmission line will be operated at a normal and emergency rating 1,912 MVA), and ensure all associated terminal equipment to meet or exceed 3200 A (1,912 MVA);</a:t>
            </a:r>
          </a:p>
          <a:p>
            <a:pPr marL="0" lvl="1">
              <a:spcBef>
                <a:spcPts val="600"/>
              </a:spcBef>
              <a:defRPr/>
            </a:pPr>
            <a:r>
              <a:rPr lang="en-US" sz="2200" dirty="0"/>
              <a:t>Rebuild the Bell County East Switch to Brangus 345-kV transmission line with a normal and emergency rating of 1,912 MVA, for approximately 8.8 miles (due to the existing 3200 A terminal equipment, this transmission line will be operated at a normal and emergency rating 1,912 MVA), and ensure all associated terminal equipment to meet or exceed 3200 A (1,912 MVA);</a:t>
            </a:r>
          </a:p>
          <a:p>
            <a:pPr marL="0" lvl="1">
              <a:spcBef>
                <a:spcPts val="600"/>
              </a:spcBef>
              <a:defRPr/>
            </a:pPr>
            <a:r>
              <a:rPr lang="en-US" sz="2200" dirty="0"/>
              <a:t>Rebuild the Temple Switch to Temple Pecan Creek Switch 345-kV double-circuit transmission line with a normal and emergency rating 2,987 MVA, on separate structures, for approximately 4.5 miles, and ensure all associated terminal equipment to meet or exceed 5000 A (2,987 MVA);</a:t>
            </a:r>
          </a:p>
        </p:txBody>
      </p:sp>
    </p:spTree>
    <p:extLst>
      <p:ext uri="{BB962C8B-B14F-4D97-AF65-F5344CB8AC3E}">
        <p14:creationId xmlns:p14="http://schemas.microsoft.com/office/powerpoint/2010/main" val="2645785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6F89E-6E60-1733-0931-311FCE652DB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42B04A6-E157-2BCE-4523-901BF711028B}"/>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D165B402-1F38-6D8E-E4D8-AEB29C053FF7}"/>
              </a:ext>
            </a:extLst>
          </p:cNvPr>
          <p:cNvSpPr>
            <a:spLocks noGrp="1"/>
          </p:cNvSpPr>
          <p:nvPr>
            <p:ph type="sldNum" sz="quarter" idx="12"/>
          </p:nvPr>
        </p:nvSpPr>
        <p:spPr/>
        <p:txBody>
          <a:bodyPr/>
          <a:lstStyle/>
          <a:p>
            <a:fld id="{1D93BD3E-1E9A-4970-A6F7-E7AC52762E0C}" type="slidenum">
              <a:rPr lang="en-US" smtClean="0"/>
              <a:pPr/>
              <a:t>21</a:t>
            </a:fld>
            <a:endParaRPr lang="en-US"/>
          </a:p>
        </p:txBody>
      </p:sp>
      <p:sp>
        <p:nvSpPr>
          <p:cNvPr id="4" name="TextBox 3">
            <a:extLst>
              <a:ext uri="{FF2B5EF4-FFF2-40B4-BE49-F238E27FC236}">
                <a16:creationId xmlns:a16="http://schemas.microsoft.com/office/drawing/2014/main" id="{7AF3EB35-F60E-854D-3DAF-EB851CBC9E8C}"/>
              </a:ext>
            </a:extLst>
          </p:cNvPr>
          <p:cNvSpPr txBox="1"/>
          <p:nvPr/>
        </p:nvSpPr>
        <p:spPr>
          <a:xfrm>
            <a:off x="324464" y="914400"/>
            <a:ext cx="11543071" cy="5663089"/>
          </a:xfrm>
          <a:prstGeom prst="rect">
            <a:avLst/>
          </a:prstGeom>
          <a:noFill/>
        </p:spPr>
        <p:txBody>
          <a:bodyPr wrap="square">
            <a:spAutoFit/>
          </a:bodyPr>
          <a:lstStyle/>
          <a:p>
            <a:pPr marL="0" lvl="1">
              <a:spcBef>
                <a:spcPts val="600"/>
              </a:spcBef>
              <a:defRPr/>
            </a:pPr>
            <a:r>
              <a:rPr lang="en-US" sz="2200" dirty="0"/>
              <a:t>Rebuild the Hutto to Round Rock Northeast 138-kV transmission line using double-circuit capable structures with normal and emergency rating of 614 MVA, for approximately 5.3 miles, and ensure all associated terminal equipment to meet or exceed 3200 A (764 MVA);</a:t>
            </a:r>
          </a:p>
          <a:p>
            <a:pPr marL="0" lvl="1">
              <a:spcBef>
                <a:spcPts val="600"/>
              </a:spcBef>
              <a:defRPr/>
            </a:pPr>
            <a:r>
              <a:rPr lang="en-US" sz="2200" dirty="0"/>
              <a:t>Rebuild Hutto to Limmer 345-kV double-circuit transmission line on separate structures, for approximately 3 miles, this upgrade will require a CCN;</a:t>
            </a:r>
          </a:p>
          <a:p>
            <a:pPr marL="0" lvl="1">
              <a:spcBef>
                <a:spcPts val="600"/>
              </a:spcBef>
              <a:defRPr/>
            </a:pPr>
            <a:r>
              <a:rPr lang="en-US" sz="2200" dirty="0"/>
              <a:t>Establish a new 345-kV yard at Gabriel Substation by installing ten 345-kV, 5000 A circuit breakers in a breaker-and-a-half bus arrangement;</a:t>
            </a:r>
          </a:p>
          <a:p>
            <a:pPr marL="548640" lvl="1" indent="-182880">
              <a:spcBef>
                <a:spcPts val="300"/>
              </a:spcBef>
              <a:spcAft>
                <a:spcPts val="300"/>
              </a:spcAft>
              <a:buFont typeface="Arial" panose="020B0604020202020204" pitchFamily="34" charset="0"/>
              <a:buChar char="•"/>
              <a:defRPr/>
            </a:pPr>
            <a:r>
              <a:rPr lang="en-US" dirty="0"/>
              <a:t>Install two 345/138-kV autotransformers with normal rating of 672 MVA and emergency rating of 739 MVA;</a:t>
            </a:r>
          </a:p>
          <a:p>
            <a:pPr marL="548640" lvl="1" indent="-182880">
              <a:spcBef>
                <a:spcPts val="300"/>
              </a:spcBef>
              <a:spcAft>
                <a:spcPts val="300"/>
              </a:spcAft>
              <a:buFont typeface="Arial" panose="020B0604020202020204" pitchFamily="34" charset="0"/>
              <a:buChar char="•"/>
              <a:defRPr/>
            </a:pPr>
            <a:r>
              <a:rPr lang="en-US" dirty="0"/>
              <a:t>Construct a new 345-kV double-circuit transmission line from Salado to Gabriel Substation with normal and emergency rating 2,987 MVA, for approximately 28.5 miles, this upgrade will require a CCN;</a:t>
            </a:r>
          </a:p>
          <a:p>
            <a:pPr marL="548640" lvl="1" indent="-182880">
              <a:spcBef>
                <a:spcPts val="300"/>
              </a:spcBef>
              <a:spcAft>
                <a:spcPts val="300"/>
              </a:spcAft>
              <a:buFont typeface="Arial" panose="020B0604020202020204" pitchFamily="34" charset="0"/>
              <a:buChar char="•"/>
              <a:defRPr/>
            </a:pPr>
            <a:r>
              <a:rPr lang="en-US" dirty="0"/>
              <a:t>Construct a new 345-kV double-circuit transmission line from Gabriel Substation to Hutto Switch with normal and emergency rating 2,987 MVA, for approximately 12.6 miles, this upgrade will require a CCN;</a:t>
            </a:r>
          </a:p>
          <a:p>
            <a:pPr marL="0" lvl="1">
              <a:spcBef>
                <a:spcPts val="600"/>
              </a:spcBef>
              <a:defRPr/>
            </a:pPr>
            <a:r>
              <a:rPr lang="en-US" sz="2200" dirty="0"/>
              <a:t>Rebuild the Gabriel to </a:t>
            </a:r>
            <a:r>
              <a:rPr lang="en-US" sz="2200" dirty="0" err="1"/>
              <a:t>Rivery</a:t>
            </a:r>
            <a:r>
              <a:rPr lang="en-US" sz="2200" dirty="0"/>
              <a:t> 138-kV transmission line using double-circuit capable structures with one circuit installed with normal and emergency rating 614 MVA, for approximately 2.5 miles, and ensure all associated terminal equipment to meet or exceed 3000 A (717 MVA); and</a:t>
            </a:r>
          </a:p>
        </p:txBody>
      </p:sp>
    </p:spTree>
    <p:extLst>
      <p:ext uri="{BB962C8B-B14F-4D97-AF65-F5344CB8AC3E}">
        <p14:creationId xmlns:p14="http://schemas.microsoft.com/office/powerpoint/2010/main" val="1682843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1BED7-FEA3-4570-4026-2A3BB64B2F6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53BD20F-DA79-8CAA-6756-102828AB4E2B}"/>
              </a:ext>
            </a:extLst>
          </p:cNvPr>
          <p:cNvSpPr>
            <a:spLocks noGrp="1"/>
          </p:cNvSpPr>
          <p:nvPr>
            <p:ph type="title"/>
          </p:nvPr>
        </p:nvSpPr>
        <p:spPr/>
        <p:txBody>
          <a:bodyPr/>
          <a:lstStyle/>
          <a:p>
            <a:r>
              <a:rPr lang="en-US" dirty="0"/>
              <a:t>Appendix B: ERCOT Recommendation (cont.)</a:t>
            </a:r>
          </a:p>
        </p:txBody>
      </p:sp>
      <p:sp>
        <p:nvSpPr>
          <p:cNvPr id="2" name="Slide Number Placeholder 1">
            <a:extLst>
              <a:ext uri="{FF2B5EF4-FFF2-40B4-BE49-F238E27FC236}">
                <a16:creationId xmlns:a16="http://schemas.microsoft.com/office/drawing/2014/main" id="{E86F4AEE-0882-3A6E-D4B0-0FA11DDC197D}"/>
              </a:ext>
            </a:extLst>
          </p:cNvPr>
          <p:cNvSpPr>
            <a:spLocks noGrp="1"/>
          </p:cNvSpPr>
          <p:nvPr>
            <p:ph type="sldNum" sz="quarter" idx="12"/>
          </p:nvPr>
        </p:nvSpPr>
        <p:spPr/>
        <p:txBody>
          <a:bodyPr/>
          <a:lstStyle/>
          <a:p>
            <a:fld id="{1D93BD3E-1E9A-4970-A6F7-E7AC52762E0C}" type="slidenum">
              <a:rPr lang="en-US" smtClean="0"/>
              <a:pPr/>
              <a:t>22</a:t>
            </a:fld>
            <a:endParaRPr lang="en-US"/>
          </a:p>
        </p:txBody>
      </p:sp>
      <p:sp>
        <p:nvSpPr>
          <p:cNvPr id="4" name="TextBox 3">
            <a:extLst>
              <a:ext uri="{FF2B5EF4-FFF2-40B4-BE49-F238E27FC236}">
                <a16:creationId xmlns:a16="http://schemas.microsoft.com/office/drawing/2014/main" id="{E15BAC45-594F-8F5C-ABD3-532F1D303727}"/>
              </a:ext>
            </a:extLst>
          </p:cNvPr>
          <p:cNvSpPr txBox="1"/>
          <p:nvPr/>
        </p:nvSpPr>
        <p:spPr>
          <a:xfrm>
            <a:off x="324464" y="914400"/>
            <a:ext cx="11543071" cy="1446550"/>
          </a:xfrm>
          <a:prstGeom prst="rect">
            <a:avLst/>
          </a:prstGeom>
          <a:noFill/>
        </p:spPr>
        <p:txBody>
          <a:bodyPr wrap="square">
            <a:spAutoFit/>
          </a:bodyPr>
          <a:lstStyle/>
          <a:p>
            <a:pPr marL="0" lvl="1">
              <a:spcBef>
                <a:spcPts val="600"/>
              </a:spcBef>
              <a:defRPr/>
            </a:pPr>
            <a:r>
              <a:rPr lang="en-US" sz="2200" dirty="0"/>
              <a:t>Rebuild the Gabriel to Glasscock 138-kV transmission line using double-circuit capable structures with one circuit installed with normal and emergency rating 614 MVA, for approximately 6.6 miles, and ensure all associated terminal equipment to meet or exceed 3000 A (717 MVA).</a:t>
            </a:r>
          </a:p>
        </p:txBody>
      </p:sp>
    </p:spTree>
    <p:extLst>
      <p:ext uri="{BB962C8B-B14F-4D97-AF65-F5344CB8AC3E}">
        <p14:creationId xmlns:p14="http://schemas.microsoft.com/office/powerpoint/2010/main" val="3618014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00177-1D6D-B971-FDA2-06A620244C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E3270-3C87-F2F9-5C52-AC57CF7EB4AB}"/>
              </a:ext>
            </a:extLst>
          </p:cNvPr>
          <p:cNvSpPr>
            <a:spLocks noGrp="1"/>
          </p:cNvSpPr>
          <p:nvPr>
            <p:ph type="title"/>
          </p:nvPr>
        </p:nvSpPr>
        <p:spPr/>
        <p:txBody>
          <a:bodyPr>
            <a:normAutofit/>
          </a:bodyPr>
          <a:lstStyle/>
          <a:p>
            <a:r>
              <a:rPr lang="en-US" dirty="0"/>
              <a:t>Project Need</a:t>
            </a:r>
          </a:p>
        </p:txBody>
      </p:sp>
      <p:sp>
        <p:nvSpPr>
          <p:cNvPr id="4" name="Slide Number Placeholder 3">
            <a:extLst>
              <a:ext uri="{FF2B5EF4-FFF2-40B4-BE49-F238E27FC236}">
                <a16:creationId xmlns:a16="http://schemas.microsoft.com/office/drawing/2014/main" id="{B5F2A3C1-67EB-DF54-7E30-D3E82039BD60}"/>
              </a:ext>
            </a:extLst>
          </p:cNvPr>
          <p:cNvSpPr>
            <a:spLocks noGrp="1"/>
          </p:cNvSpPr>
          <p:nvPr>
            <p:ph type="sldNum" sz="quarter" idx="12"/>
          </p:nvPr>
        </p:nvSpPr>
        <p:spPr/>
        <p:txBody>
          <a:bodyPr>
            <a:normAutofit/>
          </a:bodyPr>
          <a:lstStyle/>
          <a:p>
            <a:fld id="{1D93BD3E-1E9A-4970-A6F7-E7AC52762E0C}" type="slidenum">
              <a:rPr lang="en-US" smtClean="0"/>
              <a:pPr/>
              <a:t>3</a:t>
            </a:fld>
            <a:endParaRPr lang="en-US"/>
          </a:p>
        </p:txBody>
      </p:sp>
      <p:sp>
        <p:nvSpPr>
          <p:cNvPr id="10" name="Text Placeholder 9">
            <a:extLst>
              <a:ext uri="{FF2B5EF4-FFF2-40B4-BE49-F238E27FC236}">
                <a16:creationId xmlns:a16="http://schemas.microsoft.com/office/drawing/2014/main" id="{13F05EA5-13E0-9C73-EC71-3DFDE824538B}"/>
              </a:ext>
            </a:extLst>
          </p:cNvPr>
          <p:cNvSpPr>
            <a:spLocks noGrp="1"/>
          </p:cNvSpPr>
          <p:nvPr>
            <p:ph type="body" sz="quarter" idx="16"/>
          </p:nvPr>
        </p:nvSpPr>
        <p:spPr>
          <a:xfrm>
            <a:off x="495300" y="1022555"/>
            <a:ext cx="11163300" cy="5149645"/>
          </a:xfrm>
        </p:spPr>
        <p:txBody>
          <a:bodyPr/>
          <a:lstStyle/>
          <a:p>
            <a:r>
              <a:rPr lang="en-US" dirty="0"/>
              <a:t>ERCOT’s independent review verified reliability planning criteria violations in Bell, Milam, Williamson, Bastrop, Travis, Hays, Caldwell and Robertson counties in the North Central, South Central and East Weather Zones.</a:t>
            </a:r>
          </a:p>
          <a:p>
            <a:r>
              <a:rPr lang="en-US" dirty="0"/>
              <a:t>ERCOT Independent Review (EIR) was separated into two Phases</a:t>
            </a:r>
          </a:p>
          <a:p>
            <a:pPr lvl="1"/>
            <a:r>
              <a:rPr lang="en-US" dirty="0"/>
              <a:t>Phase 1 of the EIR addresses the violations identified in Study Area 1 – North of Hutto</a:t>
            </a:r>
          </a:p>
          <a:p>
            <a:pPr lvl="1"/>
            <a:r>
              <a:rPr lang="en-US" dirty="0"/>
              <a:t>Phase 2 of the EIR addresses the violations identified in Study Area 2 – South of Hutto</a:t>
            </a:r>
          </a:p>
          <a:p>
            <a:pPr lvl="2"/>
            <a:r>
              <a:rPr lang="en-US" dirty="0"/>
              <a:t>The evaluation of Phase 2 will be conducted after the completion of Phase 1</a:t>
            </a:r>
          </a:p>
          <a:p>
            <a:r>
              <a:rPr lang="en-US" dirty="0"/>
              <a:t>System improvement is needed to meet reliability planning criteria in Study area 1 – North of Hutto.</a:t>
            </a:r>
          </a:p>
          <a:p>
            <a:endParaRPr lang="en-US" dirty="0"/>
          </a:p>
          <a:p>
            <a:endParaRPr lang="en-US" dirty="0"/>
          </a:p>
        </p:txBody>
      </p:sp>
      <p:sp>
        <p:nvSpPr>
          <p:cNvPr id="7" name="TextBox 6">
            <a:extLst>
              <a:ext uri="{FF2B5EF4-FFF2-40B4-BE49-F238E27FC236}">
                <a16:creationId xmlns:a16="http://schemas.microsoft.com/office/drawing/2014/main" id="{B0298813-5EB6-F404-F8F5-2F4B3F14A2F2}"/>
              </a:ext>
            </a:extLst>
          </p:cNvPr>
          <p:cNvSpPr txBox="1"/>
          <p:nvPr/>
        </p:nvSpPr>
        <p:spPr>
          <a:xfrm>
            <a:off x="1501854" y="6429778"/>
            <a:ext cx="9188291" cy="307777"/>
          </a:xfrm>
          <a:prstGeom prst="rect">
            <a:avLst/>
          </a:prstGeom>
          <a:noFill/>
        </p:spPr>
        <p:txBody>
          <a:bodyPr wrap="square" rtlCol="0">
            <a:spAutoFit/>
          </a:bodyPr>
          <a:lstStyle/>
          <a:p>
            <a:r>
              <a:rPr lang="en-US" sz="1400" dirty="0">
                <a:solidFill>
                  <a:schemeClr val="tx2"/>
                </a:solidFill>
              </a:rPr>
              <a:t>* </a:t>
            </a:r>
            <a:r>
              <a:rPr lang="en-US" sz="1400" dirty="0"/>
              <a:t>See </a:t>
            </a:r>
            <a:r>
              <a:rPr lang="en-US" sz="1400" dirty="0">
                <a:solidFill>
                  <a:schemeClr val="tx2"/>
                </a:solidFill>
                <a:hlinkClick r:id="rId3" action="ppaction://hlinksldjump"/>
              </a:rPr>
              <a:t>Appendix A </a:t>
            </a:r>
            <a:r>
              <a:rPr lang="en-US" sz="1400" dirty="0"/>
              <a:t>for the list of G-1 generators and X-1 transformers being tested</a:t>
            </a:r>
            <a:endParaRPr lang="en-US" sz="1400" dirty="0">
              <a:highlight>
                <a:srgbClr val="FFFF00"/>
              </a:highlight>
            </a:endParaRPr>
          </a:p>
        </p:txBody>
      </p:sp>
      <p:graphicFrame>
        <p:nvGraphicFramePr>
          <p:cNvPr id="3" name="Content Placeholder 4">
            <a:extLst>
              <a:ext uri="{FF2B5EF4-FFF2-40B4-BE49-F238E27FC236}">
                <a16:creationId xmlns:a16="http://schemas.microsoft.com/office/drawing/2014/main" id="{EA33B980-6515-8E37-71DB-AB1704A57A9A}"/>
              </a:ext>
            </a:extLst>
          </p:cNvPr>
          <p:cNvGraphicFramePr>
            <a:graphicFrameLocks/>
          </p:cNvGraphicFramePr>
          <p:nvPr>
            <p:extLst>
              <p:ext uri="{D42A27DB-BD31-4B8C-83A1-F6EECF244321}">
                <p14:modId xmlns:p14="http://schemas.microsoft.com/office/powerpoint/2010/main" val="1115884460"/>
              </p:ext>
            </p:extLst>
          </p:nvPr>
        </p:nvGraphicFramePr>
        <p:xfrm>
          <a:off x="1568836" y="4244018"/>
          <a:ext cx="9350478" cy="2185760"/>
        </p:xfrm>
        <a:graphic>
          <a:graphicData uri="http://schemas.openxmlformats.org/drawingml/2006/table">
            <a:tbl>
              <a:tblPr firstRow="1" bandRow="1">
                <a:tableStyleId>{5C22544A-7EE6-4342-B048-85BDC9FD1C3A}</a:tableStyleId>
              </a:tblPr>
              <a:tblGrid>
                <a:gridCol w="2601261">
                  <a:extLst>
                    <a:ext uri="{9D8B030D-6E8A-4147-A177-3AD203B41FA5}">
                      <a16:colId xmlns:a16="http://schemas.microsoft.com/office/drawing/2014/main" val="20000"/>
                    </a:ext>
                  </a:extLst>
                </a:gridCol>
                <a:gridCol w="2249739">
                  <a:extLst>
                    <a:ext uri="{9D8B030D-6E8A-4147-A177-3AD203B41FA5}">
                      <a16:colId xmlns:a16="http://schemas.microsoft.com/office/drawing/2014/main" val="20002"/>
                    </a:ext>
                  </a:extLst>
                </a:gridCol>
                <a:gridCol w="2249739">
                  <a:extLst>
                    <a:ext uri="{9D8B030D-6E8A-4147-A177-3AD203B41FA5}">
                      <a16:colId xmlns:a16="http://schemas.microsoft.com/office/drawing/2014/main" val="1816628698"/>
                    </a:ext>
                  </a:extLst>
                </a:gridCol>
                <a:gridCol w="2249739">
                  <a:extLst>
                    <a:ext uri="{9D8B030D-6E8A-4147-A177-3AD203B41FA5}">
                      <a16:colId xmlns:a16="http://schemas.microsoft.com/office/drawing/2014/main" val="368747973"/>
                    </a:ext>
                  </a:extLst>
                </a:gridCol>
              </a:tblGrid>
              <a:tr h="504167">
                <a:tc>
                  <a:txBody>
                    <a:bodyPr/>
                    <a:lstStyle/>
                    <a:p>
                      <a:pPr algn="ctr"/>
                      <a:r>
                        <a:rPr lang="en-US" sz="1500" dirty="0"/>
                        <a:t>Contingency Category</a:t>
                      </a:r>
                    </a:p>
                  </a:txBody>
                  <a:tcPr anchor="ctr"/>
                </a:tc>
                <a:tc>
                  <a:txBody>
                    <a:bodyPr/>
                    <a:lstStyle/>
                    <a:p>
                      <a:pPr algn="ctr"/>
                      <a:r>
                        <a:rPr lang="en-US" sz="1500" dirty="0"/>
                        <a:t>Thermal Overloads</a:t>
                      </a:r>
                    </a:p>
                  </a:txBody>
                  <a:tcPr anchor="ctr"/>
                </a:tc>
                <a:tc>
                  <a:txBody>
                    <a:bodyPr/>
                    <a:lstStyle/>
                    <a:p>
                      <a:pPr algn="ctr"/>
                      <a:r>
                        <a:rPr lang="en-US" sz="1500" dirty="0"/>
                        <a:t>Voltage Violations</a:t>
                      </a:r>
                    </a:p>
                  </a:txBody>
                  <a:tcPr anchor="ctr"/>
                </a:tc>
                <a:tc>
                  <a:txBody>
                    <a:bodyPr/>
                    <a:lstStyle/>
                    <a:p>
                      <a:pPr algn="ctr"/>
                      <a:r>
                        <a:rPr lang="en-US" sz="1500" dirty="0"/>
                        <a:t>Unsolved </a:t>
                      </a:r>
                      <a:r>
                        <a:rPr lang="en-US" sz="1500" dirty="0">
                          <a:solidFill>
                            <a:schemeClr val="bg1"/>
                          </a:solidFill>
                        </a:rPr>
                        <a:t>Power Flow</a:t>
                      </a:r>
                    </a:p>
                  </a:txBody>
                  <a:tcPr anchor="ctr"/>
                </a:tc>
                <a:extLst>
                  <a:ext uri="{0D108BD9-81ED-4DB2-BD59-A6C34878D82A}">
                    <a16:rowId xmlns:a16="http://schemas.microsoft.com/office/drawing/2014/main" val="10000"/>
                  </a:ext>
                </a:extLst>
              </a:tr>
              <a:tr h="290282">
                <a:tc>
                  <a:txBody>
                    <a:bodyPr/>
                    <a:lstStyle/>
                    <a:p>
                      <a:pPr algn="ctr"/>
                      <a:r>
                        <a:rPr lang="en-US" sz="1400" dirty="0"/>
                        <a:t>P0: N-0</a:t>
                      </a:r>
                    </a:p>
                  </a:txBody>
                  <a:tcPr anchor="ctr"/>
                </a:tc>
                <a:tc>
                  <a:txBody>
                    <a:bodyPr/>
                    <a:lstStyle/>
                    <a:p>
                      <a:pPr algn="ctr"/>
                      <a:r>
                        <a:rPr lang="en-US" sz="1400" dirty="0"/>
                        <a:t>2</a:t>
                      </a:r>
                    </a:p>
                  </a:txBody>
                  <a:tcPr anchor="ctr"/>
                </a:tc>
                <a:tc>
                  <a:txBody>
                    <a:bodyPr/>
                    <a:lstStyle/>
                    <a:p>
                      <a:pPr algn="ctr"/>
                      <a:r>
                        <a:rPr lang="en-US" sz="1400" dirty="0"/>
                        <a:t>7</a:t>
                      </a:r>
                    </a:p>
                  </a:txBody>
                  <a:tcPr anchor="ctr"/>
                </a:tc>
                <a:tc>
                  <a:txBody>
                    <a:bodyPr/>
                    <a:lstStyle/>
                    <a:p>
                      <a:pPr algn="ctr"/>
                      <a:r>
                        <a:rPr lang="en-US" sz="1400" dirty="0"/>
                        <a:t>None</a:t>
                      </a:r>
                    </a:p>
                  </a:txBody>
                  <a:tcPr anchor="ctr"/>
                </a:tc>
                <a:extLst>
                  <a:ext uri="{0D108BD9-81ED-4DB2-BD59-A6C34878D82A}">
                    <a16:rowId xmlns:a16="http://schemas.microsoft.com/office/drawing/2014/main" val="3215325362"/>
                  </a:ext>
                </a:extLst>
              </a:tr>
              <a:tr h="324848">
                <a:tc>
                  <a:txBody>
                    <a:bodyPr/>
                    <a:lstStyle/>
                    <a:p>
                      <a:pPr marL="0" marR="0" algn="ctr" defTabSz="914400" rtl="0" eaLnBrk="1" latinLnBrk="0" hangingPunct="1">
                        <a:lnSpc>
                          <a:spcPts val="1200"/>
                        </a:lnSpc>
                        <a:spcBef>
                          <a:spcPts val="100"/>
                        </a:spcBef>
                        <a:spcAft>
                          <a:spcPts val="100"/>
                        </a:spcAft>
                        <a:buNone/>
                      </a:pPr>
                      <a:r>
                        <a:rPr lang="en-US" sz="1400" kern="1200" dirty="0">
                          <a:solidFill>
                            <a:schemeClr val="dk1"/>
                          </a:solidFill>
                          <a:latin typeface="+mn-lt"/>
                          <a:ea typeface="+mn-ea"/>
                          <a:cs typeface="+mn-cs"/>
                        </a:rPr>
                        <a:t>P1, P2-1, P7: N-1</a:t>
                      </a:r>
                    </a:p>
                  </a:txBody>
                  <a:tcPr anchor="ctr"/>
                </a:tc>
                <a:tc>
                  <a:txBody>
                    <a:bodyPr/>
                    <a:lstStyle/>
                    <a:p>
                      <a:pPr algn="ctr"/>
                      <a:r>
                        <a:rPr lang="en-US" sz="1400" dirty="0"/>
                        <a:t>10</a:t>
                      </a:r>
                    </a:p>
                  </a:txBody>
                  <a:tcPr anchor="ctr"/>
                </a:tc>
                <a:tc>
                  <a:txBody>
                    <a:bodyPr/>
                    <a:lstStyle/>
                    <a:p>
                      <a:pPr algn="ctr"/>
                      <a:r>
                        <a:rPr lang="en-US" sz="1400" dirty="0"/>
                        <a:t>97</a:t>
                      </a:r>
                    </a:p>
                  </a:txBody>
                  <a:tcPr anchor="ctr"/>
                </a:tc>
                <a:tc>
                  <a:txBody>
                    <a:bodyPr/>
                    <a:lstStyle/>
                    <a:p>
                      <a:pPr algn="ctr"/>
                      <a:r>
                        <a:rPr lang="en-US" sz="1400" dirty="0"/>
                        <a:t>2</a:t>
                      </a:r>
                    </a:p>
                  </a:txBody>
                  <a:tcPr anchor="ctr"/>
                </a:tc>
                <a:extLst>
                  <a:ext uri="{0D108BD9-81ED-4DB2-BD59-A6C34878D82A}">
                    <a16:rowId xmlns:a16="http://schemas.microsoft.com/office/drawing/2014/main" val="10001"/>
                  </a:ext>
                </a:extLst>
              </a:tr>
              <a:tr h="324848">
                <a:tc>
                  <a:txBody>
                    <a:bodyPr/>
                    <a:lstStyle/>
                    <a:p>
                      <a:pPr marL="0" marR="0" algn="ctr" defTabSz="914400" rtl="0" eaLnBrk="1" latinLnBrk="0" hangingPunct="1">
                        <a:lnSpc>
                          <a:spcPts val="1200"/>
                        </a:lnSpc>
                        <a:spcBef>
                          <a:spcPts val="100"/>
                        </a:spcBef>
                        <a:spcAft>
                          <a:spcPts val="100"/>
                        </a:spcAft>
                        <a:buNone/>
                      </a:pPr>
                      <a:r>
                        <a:rPr lang="en-US" sz="1400" kern="1200" dirty="0">
                          <a:solidFill>
                            <a:schemeClr val="dk1"/>
                          </a:solidFill>
                          <a:latin typeface="+mn-lt"/>
                          <a:ea typeface="+mn-ea"/>
                          <a:cs typeface="+mn-cs"/>
                        </a:rPr>
                        <a:t>P2-2, P2-3, P4, P5</a:t>
                      </a:r>
                    </a:p>
                  </a:txBody>
                  <a:tcPr anchor="ctr"/>
                </a:tc>
                <a:tc>
                  <a:txBody>
                    <a:bodyPr/>
                    <a:lstStyle/>
                    <a:p>
                      <a:pPr algn="ctr"/>
                      <a:r>
                        <a:rPr lang="en-US" sz="1400" dirty="0"/>
                        <a:t>3</a:t>
                      </a:r>
                    </a:p>
                  </a:txBody>
                  <a:tcPr anchor="ctr"/>
                </a:tc>
                <a:tc>
                  <a:txBody>
                    <a:bodyPr/>
                    <a:lstStyle/>
                    <a:p>
                      <a:pPr algn="ctr"/>
                      <a:r>
                        <a:rPr lang="en-US" sz="1400" dirty="0"/>
                        <a:t>None</a:t>
                      </a:r>
                    </a:p>
                  </a:txBody>
                  <a:tcPr anchor="ctr"/>
                </a:tc>
                <a:tc>
                  <a:txBody>
                    <a:bodyPr/>
                    <a:lstStyle/>
                    <a:p>
                      <a:pPr algn="ctr"/>
                      <a:r>
                        <a:rPr lang="en-US" sz="1400" dirty="0"/>
                        <a:t>3</a:t>
                      </a:r>
                    </a:p>
                  </a:txBody>
                  <a:tcPr anchor="ctr"/>
                </a:tc>
                <a:extLst>
                  <a:ext uri="{0D108BD9-81ED-4DB2-BD59-A6C34878D82A}">
                    <a16:rowId xmlns:a16="http://schemas.microsoft.com/office/drawing/2014/main" val="3140899678"/>
                  </a:ext>
                </a:extLst>
              </a:tr>
              <a:tr h="290282">
                <a:tc>
                  <a:txBody>
                    <a:bodyPr/>
                    <a:lstStyle/>
                    <a:p>
                      <a:pPr algn="ctr"/>
                      <a:r>
                        <a:rPr lang="en-US" sz="1400" dirty="0"/>
                        <a:t>P3: (G-1+N-1)*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a:t>
                      </a:r>
                    </a:p>
                  </a:txBody>
                  <a:tcPr anchor="ctr"/>
                </a:tc>
                <a:extLst>
                  <a:ext uri="{0D108BD9-81ED-4DB2-BD59-A6C34878D82A}">
                    <a16:rowId xmlns:a16="http://schemas.microsoft.com/office/drawing/2014/main" val="10003"/>
                  </a:ext>
                </a:extLst>
              </a:tr>
              <a:tr h="422297">
                <a:tc>
                  <a:txBody>
                    <a:bodyPr/>
                    <a:lstStyle/>
                    <a:p>
                      <a:pPr algn="ctr"/>
                      <a:r>
                        <a:rPr lang="en-US" sz="1400" dirty="0"/>
                        <a:t>P6-2: (X-1+N-1)*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9463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1880-2A14-3983-58F8-5615EE486353}"/>
              </a:ext>
            </a:extLst>
          </p:cNvPr>
          <p:cNvSpPr>
            <a:spLocks noGrp="1"/>
          </p:cNvSpPr>
          <p:nvPr>
            <p:ph type="title"/>
          </p:nvPr>
        </p:nvSpPr>
        <p:spPr/>
        <p:txBody>
          <a:bodyPr/>
          <a:lstStyle/>
          <a:p>
            <a:r>
              <a:rPr lang="en-US" dirty="0"/>
              <a:t>Project Evolution</a:t>
            </a:r>
          </a:p>
        </p:txBody>
      </p:sp>
      <p:sp>
        <p:nvSpPr>
          <p:cNvPr id="3" name="Slide Number Placeholder 2">
            <a:extLst>
              <a:ext uri="{FF2B5EF4-FFF2-40B4-BE49-F238E27FC236}">
                <a16:creationId xmlns:a16="http://schemas.microsoft.com/office/drawing/2014/main" id="{02A4BF5E-6BB5-7297-AF36-B442306529B1}"/>
              </a:ext>
            </a:extLst>
          </p:cNvPr>
          <p:cNvSpPr>
            <a:spLocks noGrp="1"/>
          </p:cNvSpPr>
          <p:nvPr>
            <p:ph type="sldNum" sz="quarter" idx="12"/>
          </p:nvPr>
        </p:nvSpPr>
        <p:spPr/>
        <p:txBody>
          <a:bodyPr/>
          <a:lstStyle/>
          <a:p>
            <a:fld id="{BCDE79FB-97BA-492B-8D57-F1373F9ADA95}" type="slidenum">
              <a:rPr lang="en-US" smtClean="0"/>
              <a:t>4</a:t>
            </a:fld>
            <a:endParaRPr lang="en-US" dirty="0"/>
          </a:p>
        </p:txBody>
      </p:sp>
      <p:sp>
        <p:nvSpPr>
          <p:cNvPr id="4" name="Text Placeholder 3">
            <a:extLst>
              <a:ext uri="{FF2B5EF4-FFF2-40B4-BE49-F238E27FC236}">
                <a16:creationId xmlns:a16="http://schemas.microsoft.com/office/drawing/2014/main" id="{FB495AF1-0BE0-23A4-0F43-F0E598A6E91F}"/>
              </a:ext>
            </a:extLst>
          </p:cNvPr>
          <p:cNvSpPr>
            <a:spLocks noGrp="1"/>
          </p:cNvSpPr>
          <p:nvPr>
            <p:ph type="body" sz="quarter" idx="16"/>
          </p:nvPr>
        </p:nvSpPr>
        <p:spPr>
          <a:xfrm>
            <a:off x="495300" y="1061884"/>
            <a:ext cx="11163300" cy="5110316"/>
          </a:xfrm>
        </p:spPr>
        <p:txBody>
          <a:bodyPr/>
          <a:lstStyle/>
          <a:p>
            <a:r>
              <a:rPr lang="en-US" dirty="0"/>
              <a:t>Oncor and LCRA TSC submitted the Muscovy and Voss Lake 345/138-kV Project to address post-contingency and thermal overloads and voltage violations in Williamson and Milam counties due to significant and rapid load growth. (Approximately $388.94 million)</a:t>
            </a:r>
          </a:p>
          <a:p>
            <a:endParaRPr lang="en-US" dirty="0"/>
          </a:p>
          <a:p>
            <a:r>
              <a:rPr lang="en-US" dirty="0"/>
              <a:t>ERCOT’s review of the study area identified reliability issues not addressed by the initial RPG submission. ERCOT’s 2024 and 2025 Regional Transmission Plans (RTP) identified upgrades to address most of the additional reliability issues in Study Area 1 – North of Hutto. These upgrades were included as part of the Oncor Set 1 North Central and South Central Texas Reliability Project (25RPG041) and were included in the option development for the phase 1 EIR. (Approximately $603.33 million)</a:t>
            </a:r>
          </a:p>
          <a:p>
            <a:endParaRPr lang="en-US" dirty="0"/>
          </a:p>
          <a:p>
            <a:r>
              <a:rPr lang="en-US" dirty="0"/>
              <a:t>Due to the increase of Large Loads modeled in the study case, additional upgrades were identified to resolve the remaining reliability issues identified in Study Area 1 – North of Hutto. (Approximately $465.20 million)</a:t>
            </a:r>
          </a:p>
        </p:txBody>
      </p:sp>
    </p:spTree>
    <p:extLst>
      <p:ext uri="{BB962C8B-B14F-4D97-AF65-F5344CB8AC3E}">
        <p14:creationId xmlns:p14="http://schemas.microsoft.com/office/powerpoint/2010/main" val="3644488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006A-F841-1986-C996-CBD5C373B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CD4FF-8D2F-6475-3AF2-306746E4BAAE}"/>
              </a:ext>
            </a:extLst>
          </p:cNvPr>
          <p:cNvSpPr>
            <a:spLocks noGrp="1"/>
          </p:cNvSpPr>
          <p:nvPr>
            <p:ph type="title"/>
          </p:nvPr>
        </p:nvSpPr>
        <p:spPr/>
        <p:txBody>
          <a:bodyPr/>
          <a:lstStyle/>
          <a:p>
            <a:r>
              <a:rPr lang="en-US" dirty="0"/>
              <a:t>Comparison of Project Options</a:t>
            </a:r>
          </a:p>
        </p:txBody>
      </p:sp>
      <p:sp>
        <p:nvSpPr>
          <p:cNvPr id="5" name="Text Placeholder 4">
            <a:extLst>
              <a:ext uri="{FF2B5EF4-FFF2-40B4-BE49-F238E27FC236}">
                <a16:creationId xmlns:a16="http://schemas.microsoft.com/office/drawing/2014/main" id="{2E14C322-0B51-07CD-C433-C1FC17D0F4F0}"/>
              </a:ext>
            </a:extLst>
          </p:cNvPr>
          <p:cNvSpPr>
            <a:spLocks noGrp="1"/>
          </p:cNvSpPr>
          <p:nvPr>
            <p:ph type="body" sz="quarter" idx="16"/>
          </p:nvPr>
        </p:nvSpPr>
        <p:spPr>
          <a:xfrm>
            <a:off x="495300" y="839112"/>
            <a:ext cx="11163300" cy="1618643"/>
          </a:xfrm>
        </p:spPr>
        <p:txBody>
          <a:bodyPr/>
          <a:lstStyle/>
          <a:p>
            <a:r>
              <a:rPr lang="en-US" dirty="0"/>
              <a:t>ERCOT analyzed ten options and short-listed four options.</a:t>
            </a:r>
          </a:p>
          <a:p>
            <a:r>
              <a:rPr lang="en-US" dirty="0"/>
              <a:t>Among the four short-listed options, Option 7A addresses all project needs, meets ERCOT and NERC reliability criteria, improves long-term load-serving capability, supports future load growth in the area and is feasible for construction.</a:t>
            </a:r>
          </a:p>
          <a:p>
            <a:endParaRPr lang="en-US" dirty="0"/>
          </a:p>
        </p:txBody>
      </p:sp>
      <p:sp>
        <p:nvSpPr>
          <p:cNvPr id="3" name="Content Placeholder 2">
            <a:extLst>
              <a:ext uri="{FF2B5EF4-FFF2-40B4-BE49-F238E27FC236}">
                <a16:creationId xmlns:a16="http://schemas.microsoft.com/office/drawing/2014/main" id="{6EDF3F63-BDD0-0151-DF11-CBE86FA1EAFB}"/>
              </a:ext>
            </a:extLst>
          </p:cNvPr>
          <p:cNvSpPr>
            <a:spLocks noGrp="1"/>
          </p:cNvSpPr>
          <p:nvPr>
            <p:ph type="body" sz="quarter" idx="15"/>
          </p:nvPr>
        </p:nvSpPr>
        <p:spPr>
          <a:xfrm flipH="1">
            <a:off x="495300" y="5759451"/>
            <a:ext cx="11018274" cy="977899"/>
          </a:xfrm>
        </p:spPr>
        <p:txBody>
          <a:bodyPr/>
          <a:lstStyle/>
          <a:p>
            <a:r>
              <a:rPr lang="en-US" dirty="0"/>
              <a:t>Key Takeaway: Option 7A was selected as the ERCOT preferred option because it addresses all project needs in the study area, meets ERCOT and NERC reliability standards, improves long-term load-serving capability, and facilitates future loads.</a:t>
            </a:r>
          </a:p>
        </p:txBody>
      </p:sp>
      <p:sp>
        <p:nvSpPr>
          <p:cNvPr id="4" name="Slide Number Placeholder 3">
            <a:extLst>
              <a:ext uri="{FF2B5EF4-FFF2-40B4-BE49-F238E27FC236}">
                <a16:creationId xmlns:a16="http://schemas.microsoft.com/office/drawing/2014/main" id="{57AAA1E1-6C57-EA48-F900-B28C63902B5B}"/>
              </a:ext>
            </a:extLst>
          </p:cNvPr>
          <p:cNvSpPr>
            <a:spLocks noGrp="1"/>
          </p:cNvSpPr>
          <p:nvPr>
            <p:ph type="sldNum" sz="quarter" idx="12"/>
          </p:nvPr>
        </p:nvSpPr>
        <p:spPr/>
        <p:txBody>
          <a:bodyPr>
            <a:normAutofit/>
          </a:bodyPr>
          <a:lstStyle/>
          <a:p>
            <a:fld id="{1D93BD3E-1E9A-4970-A6F7-E7AC52762E0C}" type="slidenum">
              <a:rPr lang="en-US" smtClean="0"/>
              <a:pPr/>
              <a:t>5</a:t>
            </a:fld>
            <a:endParaRPr lang="en-US"/>
          </a:p>
        </p:txBody>
      </p:sp>
      <p:graphicFrame>
        <p:nvGraphicFramePr>
          <p:cNvPr id="11" name="Content Placeholder 4">
            <a:extLst>
              <a:ext uri="{FF2B5EF4-FFF2-40B4-BE49-F238E27FC236}">
                <a16:creationId xmlns:a16="http://schemas.microsoft.com/office/drawing/2014/main" id="{0CA14F9A-2F81-FF3D-5C06-7D30D09AF591}"/>
              </a:ext>
            </a:extLst>
          </p:cNvPr>
          <p:cNvGraphicFramePr>
            <a:graphicFrameLocks/>
          </p:cNvGraphicFramePr>
          <p:nvPr>
            <p:extLst>
              <p:ext uri="{D42A27DB-BD31-4B8C-83A1-F6EECF244321}">
                <p14:modId xmlns:p14="http://schemas.microsoft.com/office/powerpoint/2010/main" val="1086987439"/>
              </p:ext>
            </p:extLst>
          </p:nvPr>
        </p:nvGraphicFramePr>
        <p:xfrm>
          <a:off x="223244" y="2294755"/>
          <a:ext cx="11562385" cy="3311319"/>
        </p:xfrm>
        <a:graphic>
          <a:graphicData uri="http://schemas.openxmlformats.org/drawingml/2006/table">
            <a:tbl>
              <a:tblPr firstRow="1" bandRow="1">
                <a:tableStyleId>{5C22544A-7EE6-4342-B048-85BDC9FD1C3A}</a:tableStyleId>
              </a:tblPr>
              <a:tblGrid>
                <a:gridCol w="2440157">
                  <a:extLst>
                    <a:ext uri="{9D8B030D-6E8A-4147-A177-3AD203B41FA5}">
                      <a16:colId xmlns:a16="http://schemas.microsoft.com/office/drawing/2014/main" val="20000"/>
                    </a:ext>
                  </a:extLst>
                </a:gridCol>
                <a:gridCol w="2253343">
                  <a:extLst>
                    <a:ext uri="{9D8B030D-6E8A-4147-A177-3AD203B41FA5}">
                      <a16:colId xmlns:a16="http://schemas.microsoft.com/office/drawing/2014/main" val="20002"/>
                    </a:ext>
                  </a:extLst>
                </a:gridCol>
                <a:gridCol w="2209800">
                  <a:extLst>
                    <a:ext uri="{9D8B030D-6E8A-4147-A177-3AD203B41FA5}">
                      <a16:colId xmlns:a16="http://schemas.microsoft.com/office/drawing/2014/main" val="1816628698"/>
                    </a:ext>
                  </a:extLst>
                </a:gridCol>
                <a:gridCol w="2253343">
                  <a:extLst>
                    <a:ext uri="{9D8B030D-6E8A-4147-A177-3AD203B41FA5}">
                      <a16:colId xmlns:a16="http://schemas.microsoft.com/office/drawing/2014/main" val="368747973"/>
                    </a:ext>
                  </a:extLst>
                </a:gridCol>
                <a:gridCol w="2405742">
                  <a:extLst>
                    <a:ext uri="{9D8B030D-6E8A-4147-A177-3AD203B41FA5}">
                      <a16:colId xmlns:a16="http://schemas.microsoft.com/office/drawing/2014/main" val="808177246"/>
                    </a:ext>
                  </a:extLst>
                </a:gridCol>
              </a:tblGrid>
              <a:tr h="328702">
                <a:tc>
                  <a:txBody>
                    <a:bodyPr/>
                    <a:lstStyle/>
                    <a:p>
                      <a:pPr algn="ctr">
                        <a:lnSpc>
                          <a:spcPct val="100000"/>
                        </a:lnSpc>
                        <a:spcBef>
                          <a:spcPts val="0"/>
                        </a:spcBef>
                        <a:spcAft>
                          <a:spcPts val="0"/>
                        </a:spcAft>
                      </a:pPr>
                      <a:r>
                        <a:rPr lang="en-US" sz="1500" dirty="0"/>
                        <a:t>Contingency Category</a:t>
                      </a:r>
                    </a:p>
                  </a:txBody>
                  <a:tcPr anchor="ctr"/>
                </a:tc>
                <a:tc>
                  <a:txBody>
                    <a:bodyPr/>
                    <a:lstStyle/>
                    <a:p>
                      <a:pPr marL="0" marR="0" algn="ctr" defTabSz="914400" rtl="0" eaLnBrk="1" latinLnBrk="0" hangingPunct="1">
                        <a:lnSpc>
                          <a:spcPct val="100000"/>
                        </a:lnSpc>
                        <a:spcBef>
                          <a:spcPts val="0"/>
                        </a:spcBef>
                        <a:spcAft>
                          <a:spcPts val="0"/>
                        </a:spcAft>
                        <a:buNone/>
                      </a:pPr>
                      <a:r>
                        <a:rPr lang="en-US" sz="1500" b="1" kern="1200" dirty="0">
                          <a:solidFill>
                            <a:schemeClr val="lt1"/>
                          </a:solidFill>
                          <a:latin typeface="+mn-lt"/>
                          <a:ea typeface="+mn-ea"/>
                          <a:cs typeface="+mn-cs"/>
                        </a:rPr>
                        <a:t>Option 3</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500" b="1" kern="1200" dirty="0">
                          <a:solidFill>
                            <a:schemeClr val="lt1"/>
                          </a:solidFill>
                          <a:latin typeface="+mn-lt"/>
                          <a:ea typeface="+mn-ea"/>
                          <a:cs typeface="+mn-cs"/>
                        </a:rPr>
                        <a:t>Option 4A</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500" b="1" kern="1200" dirty="0">
                          <a:solidFill>
                            <a:schemeClr val="lt1"/>
                          </a:solidFill>
                          <a:latin typeface="+mn-lt"/>
                          <a:ea typeface="+mn-ea"/>
                          <a:cs typeface="+mn-cs"/>
                        </a:rPr>
                        <a:t>Option 5</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500" b="1" kern="1200" dirty="0">
                          <a:solidFill>
                            <a:schemeClr val="lt1"/>
                          </a:solidFill>
                          <a:latin typeface="+mn-lt"/>
                          <a:ea typeface="+mn-ea"/>
                          <a:cs typeface="+mn-cs"/>
                        </a:rPr>
                        <a:t>Option 7A</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lnT w="38100" cap="flat" cmpd="sng" algn="ctr">
                      <a:solidFill>
                        <a:schemeClr val="accent1">
                          <a:lumMod val="25000"/>
                          <a:lumOff val="75000"/>
                        </a:schemeClr>
                      </a:solidFill>
                      <a:prstDash val="solid"/>
                      <a:round/>
                      <a:headEnd type="none" w="med" len="med"/>
                      <a:tailEnd type="none" w="med" len="med"/>
                    </a:lnT>
                  </a:tcPr>
                </a:tc>
                <a:extLst>
                  <a:ext uri="{0D108BD9-81ED-4DB2-BD59-A6C34878D82A}">
                    <a16:rowId xmlns:a16="http://schemas.microsoft.com/office/drawing/2014/main" val="10000"/>
                  </a:ext>
                </a:extLst>
              </a:tr>
              <a:tr h="324848">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Met ERCOT and NERC Reliability Criteria</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Yes</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10001"/>
                  </a:ext>
                </a:extLst>
              </a:tr>
              <a:tr h="324848">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Improves Long-Term Load-Serving Capability (~MW)</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350</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550</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450</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1000</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3140899678"/>
                  </a:ext>
                </a:extLst>
              </a:tr>
              <a:tr h="290282">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Supports additional new contracted Loads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No</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Yes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No</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10003"/>
                  </a:ext>
                </a:extLst>
              </a:tr>
              <a:tr h="422297">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CCN Required </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(~miles)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(56.2)</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(105.4)</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(95.7)</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(97.3)</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10004"/>
                  </a:ext>
                </a:extLst>
              </a:tr>
              <a:tr h="422297">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Construction Feasibility (Based on TSP assessment)</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Yes</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Yes</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Yes</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1161054401"/>
                  </a:ext>
                </a:extLst>
              </a:tr>
              <a:tr h="422297">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Capital Cost Estimates (~$B)</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1.272</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1.549</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1.336</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1.457</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tcPr>
                </a:tc>
                <a:extLst>
                  <a:ext uri="{0D108BD9-81ED-4DB2-BD59-A6C34878D82A}">
                    <a16:rowId xmlns:a16="http://schemas.microsoft.com/office/drawing/2014/main" val="2141427655"/>
                  </a:ext>
                </a:extLst>
              </a:tr>
              <a:tr h="422297">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Estimated ISD (Year)</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LCRA TSC: August 2031</a:t>
                      </a:r>
                    </a:p>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Oncor: May 2031</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LCRA TSC: August 2031</a:t>
                      </a:r>
                    </a:p>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Oncor: December 2032</a:t>
                      </a:r>
                    </a:p>
                  </a:txBody>
                  <a:tcPr marL="68580" marR="68580" marT="0" marB="0" anchor="ctr"/>
                </a:tc>
                <a:tc>
                  <a:txBody>
                    <a:bodyPr/>
                    <a:lstStyle/>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LCRA TSC: August 2031</a:t>
                      </a:r>
                    </a:p>
                    <a:p>
                      <a:pPr marL="0" marR="0" algn="ctr" defTabSz="914400" rtl="0" eaLnBrk="1" latinLnBrk="0" hangingPunct="1">
                        <a:lnSpc>
                          <a:spcPct val="100000"/>
                        </a:lnSpc>
                        <a:spcBef>
                          <a:spcPts val="0"/>
                        </a:spcBef>
                        <a:spcAft>
                          <a:spcPts val="0"/>
                        </a:spcAft>
                        <a:buNone/>
                      </a:pPr>
                      <a:r>
                        <a:rPr lang="en-US" sz="1400" kern="1200">
                          <a:solidFill>
                            <a:schemeClr val="dk1"/>
                          </a:solidFill>
                          <a:latin typeface="+mn-lt"/>
                          <a:ea typeface="+mn-ea"/>
                          <a:cs typeface="+mn-cs"/>
                        </a:rPr>
                        <a:t>Oncor: December 2032</a:t>
                      </a:r>
                    </a:p>
                  </a:txBody>
                  <a:tcPr marL="68580" marR="68580" marT="0" marB="0" anchor="ctr">
                    <a:lnR w="38100" cap="flat" cmpd="sng" algn="ctr">
                      <a:solidFill>
                        <a:schemeClr val="accent1">
                          <a:lumMod val="25000"/>
                          <a:lumOff val="75000"/>
                        </a:schemeClr>
                      </a:solidFill>
                      <a:prstDash val="solid"/>
                      <a:round/>
                      <a:headEnd type="none" w="med" len="med"/>
                      <a:tailEnd type="none" w="med" len="med"/>
                    </a:lnR>
                  </a:tcPr>
                </a:tc>
                <a:tc>
                  <a:txBody>
                    <a:bodyPr/>
                    <a:lstStyle/>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LCRA TSC: December 2031</a:t>
                      </a:r>
                    </a:p>
                    <a:p>
                      <a:pPr marL="0" marR="0" algn="ctr" defTabSz="914400" rtl="0" eaLnBrk="1" latinLnBrk="0" hangingPunct="1">
                        <a:lnSpc>
                          <a:spcPct val="100000"/>
                        </a:lnSpc>
                        <a:spcBef>
                          <a:spcPts val="0"/>
                        </a:spcBef>
                        <a:spcAft>
                          <a:spcPts val="0"/>
                        </a:spcAft>
                        <a:buNone/>
                      </a:pPr>
                      <a:r>
                        <a:rPr lang="en-US" sz="1400" kern="1200" dirty="0">
                          <a:solidFill>
                            <a:schemeClr val="dk1"/>
                          </a:solidFill>
                          <a:latin typeface="+mn-lt"/>
                          <a:ea typeface="+mn-ea"/>
                          <a:cs typeface="+mn-cs"/>
                        </a:rPr>
                        <a:t>Oncor: December 2031</a:t>
                      </a:r>
                    </a:p>
                  </a:txBody>
                  <a:tcPr marL="68580" marR="68580" marT="0" marB="0" anchor="ctr">
                    <a:lnL w="38100" cap="flat" cmpd="sng" algn="ctr">
                      <a:solidFill>
                        <a:schemeClr val="accent1">
                          <a:lumMod val="25000"/>
                          <a:lumOff val="75000"/>
                        </a:schemeClr>
                      </a:solidFill>
                      <a:prstDash val="solid"/>
                      <a:round/>
                      <a:headEnd type="none" w="med" len="med"/>
                      <a:tailEnd type="none" w="med" len="med"/>
                    </a:lnL>
                    <a:lnR w="38100" cap="flat" cmpd="sng" algn="ctr">
                      <a:solidFill>
                        <a:schemeClr val="accent1">
                          <a:lumMod val="25000"/>
                          <a:lumOff val="75000"/>
                        </a:schemeClr>
                      </a:solidFill>
                      <a:prstDash val="solid"/>
                      <a:round/>
                      <a:headEnd type="none" w="med" len="med"/>
                      <a:tailEnd type="none" w="med" len="med"/>
                    </a:lnR>
                    <a:lnB w="38100" cap="flat" cmpd="sng" algn="ctr">
                      <a:solidFill>
                        <a:schemeClr val="accent1">
                          <a:lumMod val="25000"/>
                          <a:lumOff val="75000"/>
                        </a:schemeClr>
                      </a:solidFill>
                      <a:prstDash val="solid"/>
                      <a:round/>
                      <a:headEnd type="none" w="med" len="med"/>
                      <a:tailEnd type="none" w="med" len="med"/>
                    </a:lnB>
                  </a:tcPr>
                </a:tc>
                <a:extLst>
                  <a:ext uri="{0D108BD9-81ED-4DB2-BD59-A6C34878D82A}">
                    <a16:rowId xmlns:a16="http://schemas.microsoft.com/office/drawing/2014/main" val="1206570876"/>
                  </a:ext>
                </a:extLst>
              </a:tr>
            </a:tbl>
          </a:graphicData>
        </a:graphic>
      </p:graphicFrame>
    </p:spTree>
    <p:extLst>
      <p:ext uri="{BB962C8B-B14F-4D97-AF65-F5344CB8AC3E}">
        <p14:creationId xmlns:p14="http://schemas.microsoft.com/office/powerpoint/2010/main" val="3627051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B16F-B766-DDB1-94D9-03DD61656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B436F-1045-FC28-8632-8D02D3769D1E}"/>
              </a:ext>
            </a:extLst>
          </p:cNvPr>
          <p:cNvSpPr>
            <a:spLocks noGrp="1"/>
          </p:cNvSpPr>
          <p:nvPr>
            <p:ph type="title"/>
          </p:nvPr>
        </p:nvSpPr>
        <p:spPr/>
        <p:txBody>
          <a:bodyPr>
            <a:normAutofit fontScale="90000"/>
          </a:bodyPr>
          <a:lstStyle/>
          <a:p>
            <a:r>
              <a:rPr lang="en-US"/>
              <a:t>Subsynchronous </a:t>
            </a:r>
            <a:r>
              <a:rPr lang="en-US" dirty="0"/>
              <a:t>Oscillation (SSO) Assessment</a:t>
            </a:r>
            <a:br>
              <a:rPr lang="en-US" dirty="0"/>
            </a:br>
            <a:br>
              <a:rPr lang="en-US" dirty="0"/>
            </a:br>
            <a:endParaRPr lang="en-US" dirty="0"/>
          </a:p>
        </p:txBody>
      </p:sp>
      <p:sp>
        <p:nvSpPr>
          <p:cNvPr id="5" name="Text Placeholder 4">
            <a:extLst>
              <a:ext uri="{FF2B5EF4-FFF2-40B4-BE49-F238E27FC236}">
                <a16:creationId xmlns:a16="http://schemas.microsoft.com/office/drawing/2014/main" id="{6FE82479-54D6-65EE-2846-4AB57B3C6B40}"/>
              </a:ext>
            </a:extLst>
          </p:cNvPr>
          <p:cNvSpPr>
            <a:spLocks noGrp="1"/>
          </p:cNvSpPr>
          <p:nvPr>
            <p:ph type="body" sz="quarter" idx="16"/>
          </p:nvPr>
        </p:nvSpPr>
        <p:spPr>
          <a:xfrm>
            <a:off x="495300" y="1676400"/>
            <a:ext cx="11163300" cy="3829665"/>
          </a:xfrm>
        </p:spPr>
        <p:txBody>
          <a:bodyPr/>
          <a:lstStyle/>
          <a:p>
            <a:r>
              <a:rPr lang="en-US" dirty="0"/>
              <a:t>SSO Assessment Pursuant to Protocol Section 3.22.1.3</a:t>
            </a:r>
          </a:p>
          <a:p>
            <a:pPr lvl="1"/>
            <a:r>
              <a:rPr lang="en-US" dirty="0"/>
              <a:t>ERCOT conducted a SSO screening for Option 7A and found no adverse SSO impacts to the existing and planned generation resources at the time of this study</a:t>
            </a:r>
          </a:p>
          <a:p>
            <a:pPr lvl="1"/>
            <a:endParaRPr lang="en-US" dirty="0"/>
          </a:p>
        </p:txBody>
      </p:sp>
      <p:sp>
        <p:nvSpPr>
          <p:cNvPr id="3" name="Content Placeholder 2">
            <a:extLst>
              <a:ext uri="{FF2B5EF4-FFF2-40B4-BE49-F238E27FC236}">
                <a16:creationId xmlns:a16="http://schemas.microsoft.com/office/drawing/2014/main" id="{5DCDD72E-57AD-31B1-731A-FB9EDE5A40CC}"/>
              </a:ext>
            </a:extLst>
          </p:cNvPr>
          <p:cNvSpPr>
            <a:spLocks noGrp="1"/>
          </p:cNvSpPr>
          <p:nvPr>
            <p:ph type="body" sz="quarter" idx="15"/>
          </p:nvPr>
        </p:nvSpPr>
        <p:spPr>
          <a:xfrm flipH="1">
            <a:off x="495300" y="5879690"/>
            <a:ext cx="11163298" cy="766916"/>
          </a:xfrm>
        </p:spPr>
        <p:txBody>
          <a:bodyPr/>
          <a:lstStyle/>
          <a:p>
            <a:r>
              <a:rPr lang="en-US" dirty="0"/>
              <a:t>Key Takeaway: Option 7A did not have an adverse SSO impact at the time of the study.</a:t>
            </a:r>
          </a:p>
        </p:txBody>
      </p:sp>
      <p:sp>
        <p:nvSpPr>
          <p:cNvPr id="4" name="Slide Number Placeholder 3">
            <a:extLst>
              <a:ext uri="{FF2B5EF4-FFF2-40B4-BE49-F238E27FC236}">
                <a16:creationId xmlns:a16="http://schemas.microsoft.com/office/drawing/2014/main" id="{EF498A22-50E5-EC3C-0604-6AB53A09DD50}"/>
              </a:ext>
            </a:extLst>
          </p:cNvPr>
          <p:cNvSpPr>
            <a:spLocks noGrp="1"/>
          </p:cNvSpPr>
          <p:nvPr>
            <p:ph type="sldNum" sz="quarter" idx="12"/>
          </p:nvPr>
        </p:nvSpPr>
        <p:spPr/>
        <p:txBody>
          <a:bodyPr>
            <a:normAutofit/>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3499934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AD77-5763-8FBF-3F45-C19831183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D2397-B5BC-92C9-8E37-99B529012292}"/>
              </a:ext>
            </a:extLst>
          </p:cNvPr>
          <p:cNvSpPr>
            <a:spLocks noGrp="1"/>
          </p:cNvSpPr>
          <p:nvPr>
            <p:ph type="title"/>
          </p:nvPr>
        </p:nvSpPr>
        <p:spPr/>
        <p:txBody>
          <a:bodyPr/>
          <a:lstStyle/>
          <a:p>
            <a:r>
              <a:rPr lang="en-US" dirty="0"/>
              <a:t>Congestion Analysis and Sensitivity Analysis</a:t>
            </a:r>
          </a:p>
        </p:txBody>
      </p:sp>
      <p:sp>
        <p:nvSpPr>
          <p:cNvPr id="5" name="Text Placeholder 4">
            <a:extLst>
              <a:ext uri="{FF2B5EF4-FFF2-40B4-BE49-F238E27FC236}">
                <a16:creationId xmlns:a16="http://schemas.microsoft.com/office/drawing/2014/main" id="{862D9D35-78ED-39DF-73A8-9F5CE64DD6F3}"/>
              </a:ext>
            </a:extLst>
          </p:cNvPr>
          <p:cNvSpPr>
            <a:spLocks noGrp="1"/>
          </p:cNvSpPr>
          <p:nvPr>
            <p:ph type="body" sz="quarter" idx="16"/>
          </p:nvPr>
        </p:nvSpPr>
        <p:spPr>
          <a:xfrm>
            <a:off x="514350" y="998792"/>
            <a:ext cx="11163300" cy="44029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Option 7A did not cause any additional congestion within the study area</a:t>
            </a:r>
          </a:p>
          <a:p>
            <a:pPr lvl="1"/>
            <a:r>
              <a:rPr lang="en-US" dirty="0"/>
              <a:t>No potential future generation studied impacts the preferred option</a:t>
            </a:r>
          </a:p>
          <a:p>
            <a:pPr lvl="1"/>
            <a:r>
              <a:rPr lang="en-US" dirty="0"/>
              <a:t>The load scaling did not have a material impact on the project need</a:t>
            </a:r>
          </a:p>
          <a:p>
            <a:endParaRPr lang="en-US" dirty="0"/>
          </a:p>
        </p:txBody>
      </p:sp>
      <p:sp>
        <p:nvSpPr>
          <p:cNvPr id="3" name="Content Placeholder 2">
            <a:extLst>
              <a:ext uri="{FF2B5EF4-FFF2-40B4-BE49-F238E27FC236}">
                <a16:creationId xmlns:a16="http://schemas.microsoft.com/office/drawing/2014/main" id="{C82E5101-2CCF-CB37-099F-BD1BFA396155}"/>
              </a:ext>
            </a:extLst>
          </p:cNvPr>
          <p:cNvSpPr>
            <a:spLocks noGrp="1"/>
          </p:cNvSpPr>
          <p:nvPr>
            <p:ph type="body" sz="quarter" idx="15"/>
          </p:nvPr>
        </p:nvSpPr>
        <p:spPr>
          <a:xfrm flipH="1">
            <a:off x="495300" y="5535561"/>
            <a:ext cx="11163298" cy="1052052"/>
          </a:xfrm>
        </p:spPr>
        <p:txBody>
          <a:bodyPr/>
          <a:lstStyle/>
          <a:p>
            <a:r>
              <a:rPr lang="en-US" dirty="0"/>
              <a:t>Key Takeaways: Option 7A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5842C1F7-5935-804E-DBD2-8AA89C4812BB}"/>
              </a:ext>
            </a:extLst>
          </p:cNvPr>
          <p:cNvSpPr>
            <a:spLocks noGrp="1"/>
          </p:cNvSpPr>
          <p:nvPr>
            <p:ph type="sldNum" sz="quarter" idx="12"/>
          </p:nvPr>
        </p:nvSpPr>
        <p:spPr/>
        <p:txBody>
          <a:bodyPr>
            <a:normAutofit/>
          </a:bodyPr>
          <a:lstStyle/>
          <a:p>
            <a:fld id="{1D93BD3E-1E9A-4970-A6F7-E7AC52762E0C}" type="slidenum">
              <a:rPr lang="en-US" smtClean="0"/>
              <a:pPr/>
              <a:t>7</a:t>
            </a:fld>
            <a:endParaRPr lang="en-US"/>
          </a:p>
        </p:txBody>
      </p:sp>
    </p:spTree>
    <p:extLst>
      <p:ext uri="{BB962C8B-B14F-4D97-AF65-F5344CB8AC3E}">
        <p14:creationId xmlns:p14="http://schemas.microsoft.com/office/powerpoint/2010/main" val="78218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1121-DBA7-E730-05C7-449CA906CB3D}"/>
              </a:ext>
            </a:extLst>
          </p:cNvPr>
          <p:cNvSpPr>
            <a:spLocks noGrp="1"/>
          </p:cNvSpPr>
          <p:nvPr>
            <p:ph type="title"/>
          </p:nvPr>
        </p:nvSpPr>
        <p:spPr/>
        <p:txBody>
          <a:bodyPr/>
          <a:lstStyle/>
          <a:p>
            <a:r>
              <a:rPr lang="en-US" dirty="0"/>
              <a:t>Overall Project Summary</a:t>
            </a:r>
          </a:p>
        </p:txBody>
      </p:sp>
      <p:sp>
        <p:nvSpPr>
          <p:cNvPr id="5" name="Slide Number Placeholder 4">
            <a:extLst>
              <a:ext uri="{FF2B5EF4-FFF2-40B4-BE49-F238E27FC236}">
                <a16:creationId xmlns:a16="http://schemas.microsoft.com/office/drawing/2014/main" id="{2C507181-46A0-AAEF-F418-AB5408FE8892}"/>
              </a:ext>
            </a:extLst>
          </p:cNvPr>
          <p:cNvSpPr>
            <a:spLocks noGrp="1"/>
          </p:cNvSpPr>
          <p:nvPr>
            <p:ph type="sldNum" sz="quarter" idx="12"/>
          </p:nvPr>
        </p:nvSpPr>
        <p:spPr/>
        <p:txBody>
          <a:bodyPr/>
          <a:lstStyle/>
          <a:p>
            <a:fld id="{BCDE79FB-97BA-492B-8D57-F1373F9ADA95}" type="slidenum">
              <a:rPr lang="en-US" smtClean="0"/>
              <a:t>8</a:t>
            </a:fld>
            <a:endParaRPr lang="en-US" dirty="0"/>
          </a:p>
        </p:txBody>
      </p:sp>
      <p:sp>
        <p:nvSpPr>
          <p:cNvPr id="3" name="Text Placeholder 2">
            <a:extLst>
              <a:ext uri="{FF2B5EF4-FFF2-40B4-BE49-F238E27FC236}">
                <a16:creationId xmlns:a16="http://schemas.microsoft.com/office/drawing/2014/main" id="{4F671098-DDF9-97DF-1C07-8289E2E8F290}"/>
              </a:ext>
            </a:extLst>
          </p:cNvPr>
          <p:cNvSpPr>
            <a:spLocks noGrp="1"/>
          </p:cNvSpPr>
          <p:nvPr>
            <p:ph type="body" sz="quarter" idx="16"/>
          </p:nvPr>
        </p:nvSpPr>
        <p:spPr>
          <a:xfrm>
            <a:off x="526576" y="1616075"/>
            <a:ext cx="11163300" cy="4495800"/>
          </a:xfrm>
        </p:spPr>
        <p:txBody>
          <a:bodyPr/>
          <a:lstStyle/>
          <a:p>
            <a:pPr marL="0" lvl="1" indent="0">
              <a:buNone/>
            </a:pPr>
            <a:r>
              <a:rPr lang="en-US" sz="2200" dirty="0"/>
              <a:t>Approximately 159 circuit-miles of new 345-kV transmission lines;</a:t>
            </a:r>
          </a:p>
          <a:p>
            <a:pPr marL="0" lvl="1" indent="0">
              <a:buNone/>
            </a:pPr>
            <a:r>
              <a:rPr lang="en-US" sz="2200" dirty="0"/>
              <a:t>Approximately 100.8 circuit-miles of rebuilt 345-kV transmission lines;</a:t>
            </a:r>
          </a:p>
          <a:p>
            <a:pPr marL="0" lvl="1" indent="0">
              <a:buNone/>
            </a:pPr>
            <a:r>
              <a:rPr lang="en-US" sz="2200" dirty="0"/>
              <a:t>Approximately 45.4 circuit-miles of rebuilt 138-kV transmission lines;</a:t>
            </a:r>
          </a:p>
          <a:p>
            <a:pPr marL="0" lvl="1" indent="0">
              <a:buNone/>
            </a:pPr>
            <a:r>
              <a:rPr lang="en-US" sz="2200" dirty="0"/>
              <a:t>Construct three (3) new 345/138-kV Stations;</a:t>
            </a:r>
          </a:p>
          <a:p>
            <a:pPr marL="0" lvl="1" indent="0">
              <a:buNone/>
            </a:pPr>
            <a:r>
              <a:rPr lang="en-US" sz="2200" dirty="0"/>
              <a:t>Construct one (1) new 345-kV Station;</a:t>
            </a:r>
          </a:p>
          <a:p>
            <a:pPr marL="0" lvl="1" indent="0">
              <a:buNone/>
            </a:pPr>
            <a:r>
              <a:rPr lang="en-US" sz="2200" dirty="0"/>
              <a:t>Install five (5) new 345/138-kV auto transformers; and</a:t>
            </a:r>
          </a:p>
          <a:p>
            <a:pPr marL="0" lvl="1" indent="0">
              <a:buNone/>
            </a:pPr>
            <a:r>
              <a:rPr lang="en-US" sz="2200" dirty="0"/>
              <a:t>Install sized capacitors totaling 110.4 MVAr</a:t>
            </a:r>
          </a:p>
          <a:p>
            <a:endParaRPr lang="en-US" dirty="0"/>
          </a:p>
          <a:p>
            <a:endParaRPr lang="en-US" dirty="0"/>
          </a:p>
          <a:p>
            <a:r>
              <a:rPr lang="en-US" dirty="0"/>
              <a:t>Detailed list of upgrades are in </a:t>
            </a:r>
            <a:r>
              <a:rPr lang="en-US" dirty="0">
                <a:hlinkClick r:id="rId2" action="ppaction://hlinksldjump"/>
              </a:rPr>
              <a:t>Appendix B</a:t>
            </a:r>
            <a:endParaRPr lang="en-US" dirty="0"/>
          </a:p>
        </p:txBody>
      </p:sp>
    </p:spTree>
    <p:extLst>
      <p:ext uri="{BB962C8B-B14F-4D97-AF65-F5344CB8AC3E}">
        <p14:creationId xmlns:p14="http://schemas.microsoft.com/office/powerpoint/2010/main" val="3683951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700BD-3A1F-F9FF-78E5-DA6A14FF8B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CB7583-570E-1FE8-667F-5D88BAE516D7}"/>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9FD1FCC1-84E3-6B26-62EE-C7DE4D632790}"/>
              </a:ext>
            </a:extLst>
          </p:cNvPr>
          <p:cNvSpPr>
            <a:spLocks noGrp="1"/>
          </p:cNvSpPr>
          <p:nvPr>
            <p:ph type="sldNum" sz="quarter" idx="12"/>
          </p:nvPr>
        </p:nvSpPr>
        <p:spPr/>
        <p:txBody>
          <a:bodyPr/>
          <a:lstStyle/>
          <a:p>
            <a:fld id="{BCDE79FB-97BA-492B-8D57-F1373F9ADA95}" type="slidenum">
              <a:rPr lang="en-US" smtClean="0"/>
              <a:t>9</a:t>
            </a:fld>
            <a:endParaRPr lang="en-US" dirty="0"/>
          </a:p>
        </p:txBody>
      </p:sp>
      <p:sp>
        <p:nvSpPr>
          <p:cNvPr id="3" name="Text Placeholder 2">
            <a:extLst>
              <a:ext uri="{FF2B5EF4-FFF2-40B4-BE49-F238E27FC236}">
                <a16:creationId xmlns:a16="http://schemas.microsoft.com/office/drawing/2014/main" id="{88FF379D-C2D8-EF0C-761B-2CBC14A5EBE9}"/>
              </a:ext>
            </a:extLst>
          </p:cNvPr>
          <p:cNvSpPr>
            <a:spLocks noGrp="1"/>
          </p:cNvSpPr>
          <p:nvPr>
            <p:ph type="body" sz="quarter" idx="16"/>
          </p:nvPr>
        </p:nvSpPr>
        <p:spPr>
          <a:xfrm>
            <a:off x="495300" y="994287"/>
            <a:ext cx="11163300" cy="5727188"/>
          </a:xfrm>
        </p:spPr>
        <p:txBody>
          <a:bodyPr/>
          <a:lstStyle/>
          <a:p>
            <a:pPr>
              <a:spcAft>
                <a:spcPts val="600"/>
              </a:spcAft>
            </a:pPr>
            <a:r>
              <a:rPr lang="en-US" dirty="0"/>
              <a:t>Based on the review, ERCOT will recommend the Board endorse the Option 7A to address reliability issues in Bell, Milam, Williamson and Robertson counties in the North Central, South Central and East Weather Zones.</a:t>
            </a:r>
          </a:p>
          <a:p>
            <a:pPr>
              <a:spcAft>
                <a:spcPts val="600"/>
              </a:spcAft>
            </a:pPr>
            <a:r>
              <a:rPr lang="en-US" dirty="0"/>
              <a:t>TSPs expect to implement the upgrades by December 2031</a:t>
            </a:r>
          </a:p>
          <a:p>
            <a:r>
              <a:rPr lang="en-US" dirty="0"/>
              <a:t>Estimated Cost: approximately $1.457 billion</a:t>
            </a:r>
          </a:p>
          <a:p>
            <a:pPr lvl="1"/>
            <a:r>
              <a:rPr lang="en-US" dirty="0"/>
              <a:t>Updated CPS’s initial cost estimate (approximately $388.94 million);</a:t>
            </a:r>
          </a:p>
          <a:p>
            <a:pPr lvl="1"/>
            <a:r>
              <a:rPr lang="en-US" dirty="0"/>
              <a:t>A subset of upgrades identified in Oncor Set 1 North Central and South Central Texas Reliability Project (25RPG041) were included as part of this project (approximately $603.33 million); and</a:t>
            </a:r>
          </a:p>
          <a:p>
            <a:pPr lvl="1"/>
            <a:r>
              <a:rPr lang="en-US" dirty="0"/>
              <a:t>Approximately $465.20 million in upgrades to address additional reliability violations under peak load conditions.</a:t>
            </a:r>
          </a:p>
          <a:p>
            <a:pPr marL="0" lvl="1" indent="0">
              <a:buNone/>
            </a:pPr>
            <a:r>
              <a:rPr lang="en-US" sz="2200" dirty="0"/>
              <a:t>CCN filling would be required for:</a:t>
            </a:r>
          </a:p>
          <a:p>
            <a:pPr lvl="1"/>
            <a:r>
              <a:rPr lang="en-US" dirty="0"/>
              <a:t>Construct a new 345-kV double-circuit transmission line from Limmer Substation (LCRA TSC) to Muscovy Switch with a normal and emergency ratings of at least 2,987 MVA or greater, for approximately 4 miles;</a:t>
            </a:r>
          </a:p>
          <a:p>
            <a:pPr lvl="1"/>
            <a:r>
              <a:rPr lang="en-US" dirty="0"/>
              <a:t>Construct a new 345-kV transmission line from Voss Lake Switch to Walleye Creek Switch with a normal and emergency ratings of at least 2,987 MVA or greater on double-circuit structures with one circuit installed initially, for approximately 2 miles;</a:t>
            </a:r>
          </a:p>
          <a:p>
            <a:pPr marL="365760" lvl="1" indent="0">
              <a:buNone/>
            </a:pPr>
            <a:endParaRPr lang="en-US" dirty="0"/>
          </a:p>
        </p:txBody>
      </p:sp>
    </p:spTree>
    <p:extLst>
      <p:ext uri="{BB962C8B-B14F-4D97-AF65-F5344CB8AC3E}">
        <p14:creationId xmlns:p14="http://schemas.microsoft.com/office/powerpoint/2010/main" val="3836809761"/>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DBF02D57-CED3-4BB8-A699-7870ED500F61}"/>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9C6A61ED-5D9D-43DF-AC3E-B0C1060BBB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8" ma:contentTypeDescription="Create a new document." ma:contentTypeScope="" ma:versionID="b4c82cc175136e5119ebe1daf97aec44">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afa9600c437eec4ba113eb804ae8201c"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Ercot_x002e_comPage" minOccurs="0"/>
                <xsd:element ref="ns2:Audi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Ercot_x002e_comPage" ma:index="23" nillable="true" ma:displayName="Ercot.com Page" ma:format="Dropdown" ma:internalName="Ercot_x002e_comPage">
      <xsd:simpleType>
        <xsd:restriction base="dms:Text">
          <xsd:maxLength value="255"/>
        </xsd:restriction>
      </xsd:simpleType>
    </xsd:element>
    <xsd:element name="Audience" ma:index="24" nillable="true" ma:displayName="Audience" ma:format="Dropdown" ma:internalName="Audience">
      <xsd:simpleType>
        <xsd:restriction base="dms:Choice">
          <xsd:enumeration value="Board"/>
          <xsd:enumeration value="Weather"/>
          <xsd:enumeration value="Trending Topics"/>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66124c6-af80-4d3b-9935-8f09acb7a830}"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1"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Ercot_x002e_comPage xmlns="5f527160-b6a2-448e-b210-55bbe2178a90" xsi:nil="true"/>
    <Audience xmlns="5f527160-b6a2-448e-b210-55bbe2178a90" xsi:nil="true"/>
    <lcf76f155ced4ddcb4097134ff3c332f xmlns="5f527160-b6a2-448e-b210-55bbe2178a9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214F09C5-68B6-42DD-A42B-4B647BCF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527160-b6a2-448e-b210-55bbe2178a90"/>
    <ds:schemaRef ds:uri="cf8c9251-373f-4ee3-86cf-d97122226a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cf8c9251-373f-4ee3-86cf-d97122226a81"/>
    <ds:schemaRef ds:uri="5f527160-b6a2-448e-b210-55bbe2178a9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RPG Presentation Template_2026</Template>
  <TotalTime>7277</TotalTime>
  <Words>2896</Words>
  <Application>Microsoft Office PowerPoint</Application>
  <PresentationFormat>Widescreen</PresentationFormat>
  <Paragraphs>242</Paragraphs>
  <Slides>22</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Aptos</vt:lpstr>
      <vt:lpstr>Arial</vt:lpstr>
      <vt:lpstr>Wingdings</vt:lpstr>
      <vt:lpstr>1_Cover</vt:lpstr>
      <vt:lpstr>Page Design</vt:lpstr>
      <vt:lpstr>Oncor Electric Delivery Company LLC (Oncor) and LCRA Transmission Services Corporation (LCRA TSC) – Muscovy and Voss Lake 345/138-kV Project (25RPG009)     Prabhu Gnanam Director, Grid Planning  Technical Advisory Committee Meeting May 19, 2026</vt:lpstr>
      <vt:lpstr>Overview </vt:lpstr>
      <vt:lpstr>Project Need</vt:lpstr>
      <vt:lpstr>Project Evolution</vt:lpstr>
      <vt:lpstr>Comparison of Project Options</vt:lpstr>
      <vt:lpstr>Subsynchronous Oscillation (SSO) Assessment  </vt:lpstr>
      <vt:lpstr>Congestion Analysis and Sensitivity Analysis</vt:lpstr>
      <vt:lpstr>Overall Project Summary</vt:lpstr>
      <vt:lpstr>ERCOT Recommendation</vt:lpstr>
      <vt:lpstr>ERCOT Recommendation (cont.)</vt:lpstr>
      <vt:lpstr>ERCOT Recommendation</vt:lpstr>
      <vt:lpstr>Thank you! Questions/Comments?</vt:lpstr>
      <vt:lpstr>Appendix</vt:lpstr>
      <vt:lpstr>Appendix A: G-1 Generators and X-1 Transformers List</vt:lpstr>
      <vt:lpstr>Appendix B: ERCOT Recommendation</vt:lpstr>
      <vt:lpstr>Appendix B: ERCOT Recommendation (cont.)</vt:lpstr>
      <vt:lpstr>Appendix B: ERCOT Recommendation (cont.)</vt:lpstr>
      <vt:lpstr>Appendix B: ERCOT Recommendation (cont.)</vt:lpstr>
      <vt:lpstr>Appendix B: ERCOT Recommendation (cont.)</vt:lpstr>
      <vt:lpstr>Appendix B: ERCOT Recommendation (cont.)</vt:lpstr>
      <vt:lpstr>Appendix B: ERCOT Recommendation (cont.)</vt:lpstr>
      <vt:lpstr>Appendix B: ERCOT Recommendation (cont.)</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Ahmed, Tanzila</dc:creator>
  <cp:keywords/>
  <cp:lastModifiedBy>Golen, Robert</cp:lastModifiedBy>
  <cp:revision>56</cp:revision>
  <dcterms:created xsi:type="dcterms:W3CDTF">2026-03-30T14:36:41Z</dcterms:created>
  <dcterms:modified xsi:type="dcterms:W3CDTF">2026-05-15T22:35:36Z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